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83" r:id="rId3"/>
    <p:sldId id="279" r:id="rId4"/>
    <p:sldId id="280" r:id="rId5"/>
    <p:sldId id="281" r:id="rId6"/>
    <p:sldId id="287" r:id="rId7"/>
    <p:sldId id="260" r:id="rId8"/>
    <p:sldId id="272" r:id="rId9"/>
    <p:sldId id="267" r:id="rId10"/>
    <p:sldId id="257" r:id="rId11"/>
    <p:sldId id="268" r:id="rId12"/>
    <p:sldId id="270" r:id="rId13"/>
    <p:sldId id="276" r:id="rId14"/>
    <p:sldId id="261" r:id="rId15"/>
    <p:sldId id="273" r:id="rId16"/>
    <p:sldId id="258" r:id="rId17"/>
    <p:sldId id="262" r:id="rId18"/>
    <p:sldId id="263" r:id="rId19"/>
    <p:sldId id="265" r:id="rId20"/>
    <p:sldId id="282" r:id="rId21"/>
    <p:sldId id="271" r:id="rId22"/>
    <p:sldId id="266" r:id="rId23"/>
    <p:sldId id="286" r:id="rId24"/>
    <p:sldId id="269" r:id="rId25"/>
    <p:sldId id="285" r:id="rId26"/>
    <p:sldId id="284"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autoAdjust="0"/>
    <p:restoredTop sz="94707" autoAdjust="0"/>
  </p:normalViewPr>
  <p:slideViewPr>
    <p:cSldViewPr snapToGrid="0" snapToObjects="1">
      <p:cViewPr>
        <p:scale>
          <a:sx n="66" d="100"/>
          <a:sy n="66" d="100"/>
        </p:scale>
        <p:origin x="-156" y="2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1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0C2949-BFF4-4E45-96CF-1B2F34808D12}" type="datetimeFigureOut">
              <a:rPr lang="en-AU" smtClean="0"/>
              <a:t>26/10/2016</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3FE15C-6816-4F8D-B04E-147F1A8FE322}" type="slidenum">
              <a:rPr lang="en-AU" smtClean="0"/>
              <a:t>‹#›</a:t>
            </a:fld>
            <a:endParaRPr lang="en-AU"/>
          </a:p>
        </p:txBody>
      </p:sp>
    </p:spTree>
    <p:extLst>
      <p:ext uri="{BB962C8B-B14F-4D97-AF65-F5344CB8AC3E}">
        <p14:creationId xmlns:p14="http://schemas.microsoft.com/office/powerpoint/2010/main" val="5289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p:spPr>
        <p:txBody>
          <a:bodyPr/>
          <a:lstStyle/>
          <a:p>
            <a:pPr eaLnBrk="1" hangingPunct="1">
              <a:spcBef>
                <a:spcPct val="0"/>
              </a:spcBef>
            </a:pPr>
            <a:endParaRPr lang="en-US" smtClean="0"/>
          </a:p>
        </p:txBody>
      </p:sp>
      <p:sp>
        <p:nvSpPr>
          <p:cNvPr id="15364" name="Slide Number Placeholder 3"/>
          <p:cNvSpPr>
            <a:spLocks noGrp="1"/>
          </p:cNvSpPr>
          <p:nvPr>
            <p:ph type="sldNum" sz="quarter" idx="5"/>
          </p:nvPr>
        </p:nvSpPr>
        <p:spPr>
          <a:noFill/>
          <a:ln>
            <a:miter lim="800000"/>
            <a:headEnd/>
            <a:tailEnd/>
          </a:ln>
        </p:spPr>
        <p:txBody>
          <a:bodyPr/>
          <a:lstStyle/>
          <a:p>
            <a:fld id="{E8C0BCA1-DABB-AA42-B2FE-4B5AA7E0CBE4}" type="slidenum">
              <a:rPr lang="en-US" smtClean="0"/>
              <a:pPr/>
              <a:t>3</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23FE15C-6816-4F8D-B04E-147F1A8FE322}" type="slidenum">
              <a:rPr lang="en-AU" smtClean="0"/>
              <a:t>20</a:t>
            </a:fld>
            <a:endParaRPr lang="en-AU"/>
          </a:p>
        </p:txBody>
      </p:sp>
    </p:spTree>
    <p:extLst>
      <p:ext uri="{BB962C8B-B14F-4D97-AF65-F5344CB8AC3E}">
        <p14:creationId xmlns:p14="http://schemas.microsoft.com/office/powerpoint/2010/main" val="154820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8B75F39-9977-5D49-9B6C-21A31DD1C353}" type="datetimeFigureOut">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3011586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B75F39-9977-5D49-9B6C-21A31DD1C353}" type="datetimeFigureOut">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160159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B75F39-9977-5D49-9B6C-21A31DD1C353}" type="datetimeFigureOut">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1518537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3" name="Rectangle 4"/>
          <p:cNvSpPr>
            <a:spLocks noGrp="1" noChangeArrowheads="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446F0F61-30D3-434E-9012-5E1B37D1F81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B75F39-9977-5D49-9B6C-21A31DD1C353}" type="datetimeFigureOut">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239260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B75F39-9977-5D49-9B6C-21A31DD1C353}" type="datetimeFigureOut">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155434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B75F39-9977-5D49-9B6C-21A31DD1C353}" type="datetimeFigureOut">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3462735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B75F39-9977-5D49-9B6C-21A31DD1C353}" type="datetimeFigureOut">
              <a:t>10/26/2016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3930636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B75F39-9977-5D49-9B6C-21A31DD1C353}" type="datetimeFigureOut">
              <a:t>10/26/2016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136681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75F39-9977-5D49-9B6C-21A31DD1C353}" type="datetimeFigureOut">
              <a:t>10/26/2016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350540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B75F39-9977-5D49-9B6C-21A31DD1C353}" type="datetimeFigureOut">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1111358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B75F39-9977-5D49-9B6C-21A31DD1C353}" type="datetimeFigureOut">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B8A77-E01A-A846-9E4B-A436BCE572FC}" type="slidenum">
              <a:t>‹#›</a:t>
            </a:fld>
            <a:endParaRPr lang="en-US"/>
          </a:p>
        </p:txBody>
      </p:sp>
    </p:spTree>
    <p:extLst>
      <p:ext uri="{BB962C8B-B14F-4D97-AF65-F5344CB8AC3E}">
        <p14:creationId xmlns:p14="http://schemas.microsoft.com/office/powerpoint/2010/main" val="1372201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B75F39-9977-5D49-9B6C-21A31DD1C353}" type="datetimeFigureOut">
              <a:t>10/26/2016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8B8A77-E01A-A846-9E4B-A436BCE572FC}" type="slidenum">
              <a:t>‹#›</a:t>
            </a:fld>
            <a:endParaRPr lang="en-US"/>
          </a:p>
        </p:txBody>
      </p:sp>
    </p:spTree>
    <p:extLst>
      <p:ext uri="{BB962C8B-B14F-4D97-AF65-F5344CB8AC3E}">
        <p14:creationId xmlns:p14="http://schemas.microsoft.com/office/powerpoint/2010/main" val="1569354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rc-rep.com.au/resource/RedDirtEducation_CompilationLearningsRES_EBook.pdf" TargetMode="External"/><Relationship Id="rId2" Type="http://schemas.openxmlformats.org/officeDocument/2006/relationships/hyperlink" Target="http://hdl.handle.net/11343/40960"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9RQi1xrg8lw"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1133"/>
            <a:ext cx="7772400" cy="1470025"/>
          </a:xfrm>
        </p:spPr>
        <p:txBody>
          <a:bodyPr>
            <a:normAutofit/>
          </a:bodyPr>
          <a:lstStyle/>
          <a:p>
            <a:r>
              <a:rPr lang="en-US" dirty="0"/>
              <a:t>Planning and teaching oral language in Warlpiri school programs</a:t>
            </a:r>
          </a:p>
        </p:txBody>
      </p:sp>
      <p:sp>
        <p:nvSpPr>
          <p:cNvPr id="3" name="Subtitle 2"/>
          <p:cNvSpPr>
            <a:spLocks noGrp="1"/>
          </p:cNvSpPr>
          <p:nvPr>
            <p:ph type="subTitle" idx="1"/>
          </p:nvPr>
        </p:nvSpPr>
        <p:spPr>
          <a:xfrm>
            <a:off x="1371600" y="3444529"/>
            <a:ext cx="6400800" cy="1752600"/>
          </a:xfrm>
        </p:spPr>
        <p:txBody>
          <a:bodyPr>
            <a:normAutofit/>
          </a:bodyPr>
          <a:lstStyle/>
          <a:p>
            <a:r>
              <a:rPr lang="en-US" dirty="0">
                <a:solidFill>
                  <a:srgbClr val="800000"/>
                </a:solidFill>
              </a:rPr>
              <a:t>Carmel </a:t>
            </a:r>
            <a:r>
              <a:rPr lang="en-US" dirty="0" err="1">
                <a:solidFill>
                  <a:srgbClr val="800000"/>
                </a:solidFill>
              </a:rPr>
              <a:t>O’Shannessy</a:t>
            </a:r>
            <a:r>
              <a:rPr lang="en-US" dirty="0">
                <a:solidFill>
                  <a:srgbClr val="800000"/>
                </a:solidFill>
              </a:rPr>
              <a:t>, </a:t>
            </a:r>
            <a:r>
              <a:rPr lang="en-US" sz="2000" dirty="0">
                <a:solidFill>
                  <a:srgbClr val="800000"/>
                </a:solidFill>
              </a:rPr>
              <a:t>University of Michigan</a:t>
            </a:r>
          </a:p>
          <a:p>
            <a:r>
              <a:rPr lang="en-US" dirty="0">
                <a:solidFill>
                  <a:srgbClr val="800000"/>
                </a:solidFill>
              </a:rPr>
              <a:t>Samantha Disbray, </a:t>
            </a:r>
            <a:r>
              <a:rPr lang="en-US" sz="2000" dirty="0">
                <a:solidFill>
                  <a:srgbClr val="800000"/>
                </a:solidFill>
              </a:rPr>
              <a:t>Charles Darwin </a:t>
            </a:r>
            <a:r>
              <a:rPr lang="en-US" sz="2000" dirty="0" smtClean="0">
                <a:solidFill>
                  <a:srgbClr val="800000"/>
                </a:solidFill>
              </a:rPr>
              <a:t>University &amp; Australian National University</a:t>
            </a:r>
            <a:endParaRPr lang="en-US" sz="2000" dirty="0">
              <a:solidFill>
                <a:srgbClr val="800000"/>
              </a:solidFill>
            </a:endParaRPr>
          </a:p>
        </p:txBody>
      </p:sp>
      <p:sp>
        <p:nvSpPr>
          <p:cNvPr id="4" name="TextBox 3"/>
          <p:cNvSpPr txBox="1"/>
          <p:nvPr/>
        </p:nvSpPr>
        <p:spPr>
          <a:xfrm>
            <a:off x="1305540" y="4775809"/>
            <a:ext cx="6661173" cy="707886"/>
          </a:xfrm>
          <a:prstGeom prst="rect">
            <a:avLst/>
          </a:prstGeom>
          <a:noFill/>
        </p:spPr>
        <p:txBody>
          <a:bodyPr wrap="none" rtlCol="0">
            <a:spAutoFit/>
          </a:bodyPr>
          <a:lstStyle/>
          <a:p>
            <a:pPr algn="ctr"/>
            <a:r>
              <a:rPr lang="en-US" sz="2000" dirty="0"/>
              <a:t>Multilingual Repertoires and Multilingual Discourse Workshop </a:t>
            </a:r>
          </a:p>
          <a:p>
            <a:pPr algn="ctr"/>
            <a:r>
              <a:rPr lang="en-US" sz="2000" dirty="0"/>
              <a:t>Western Sydney University, Oct 26-28, 2016</a:t>
            </a:r>
          </a:p>
        </p:txBody>
      </p:sp>
      <p:pic>
        <p:nvPicPr>
          <p:cNvPr id="5" name="Picture 4" descr="UMich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593" y="5717573"/>
            <a:ext cx="825893" cy="875732"/>
          </a:xfrm>
          <a:prstGeom prst="rect">
            <a:avLst/>
          </a:prstGeom>
        </p:spPr>
      </p:pic>
      <p:sp>
        <p:nvSpPr>
          <p:cNvPr id="7" name="Rounded Rectangle 6"/>
          <p:cNvSpPr/>
          <p:nvPr/>
        </p:nvSpPr>
        <p:spPr>
          <a:xfrm>
            <a:off x="685800" y="1669015"/>
            <a:ext cx="7772400" cy="1470025"/>
          </a:xfrm>
          <a:prstGeom prst="roundRect">
            <a:avLst/>
          </a:prstGeom>
          <a:noFill/>
          <a:ln w="15875">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721" y="5799925"/>
            <a:ext cx="3534824" cy="71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1957" y="5450022"/>
            <a:ext cx="1129512" cy="141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230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Process: Step </a:t>
            </a:r>
            <a:r>
              <a:rPr lang="en-US" dirty="0" smtClean="0">
                <a:solidFill>
                  <a:schemeClr val="accent2"/>
                </a:solidFill>
              </a:rPr>
              <a:t>3: </a:t>
            </a:r>
            <a:r>
              <a:rPr lang="en-US" dirty="0">
                <a:solidFill>
                  <a:schemeClr val="accent2"/>
                </a:solidFill>
              </a:rPr>
              <a:t/>
            </a:r>
            <a:br>
              <a:rPr lang="en-US" dirty="0">
                <a:solidFill>
                  <a:schemeClr val="accent2"/>
                </a:solidFill>
              </a:rPr>
            </a:br>
            <a:r>
              <a:rPr lang="en-US" dirty="0">
                <a:solidFill>
                  <a:schemeClr val="accent2"/>
                </a:solidFill>
              </a:rPr>
              <a:t>Teacher professional development</a:t>
            </a:r>
          </a:p>
        </p:txBody>
      </p:sp>
      <p:sp>
        <p:nvSpPr>
          <p:cNvPr id="3" name="Content Placeholder 2"/>
          <p:cNvSpPr>
            <a:spLocks noGrp="1"/>
          </p:cNvSpPr>
          <p:nvPr>
            <p:ph idx="1"/>
          </p:nvPr>
        </p:nvSpPr>
        <p:spPr>
          <a:xfrm>
            <a:off x="259882" y="1600200"/>
            <a:ext cx="5937810" cy="5070107"/>
          </a:xfrm>
        </p:spPr>
        <p:txBody>
          <a:bodyPr>
            <a:normAutofit fontScale="92500" lnSpcReduction="10000"/>
          </a:bodyPr>
          <a:lstStyle/>
          <a:p>
            <a:pPr marL="0" indent="0">
              <a:buNone/>
            </a:pPr>
            <a:r>
              <a:rPr lang="en-US" dirty="0" smtClean="0"/>
              <a:t>Context</a:t>
            </a:r>
            <a:endParaRPr lang="en-US" dirty="0"/>
          </a:p>
          <a:p>
            <a:r>
              <a:rPr lang="en-US" dirty="0" smtClean="0"/>
              <a:t>Annual </a:t>
            </a:r>
            <a:r>
              <a:rPr lang="en-US" dirty="0"/>
              <a:t>Warlpiri Triangle Workshop </a:t>
            </a:r>
            <a:r>
              <a:rPr lang="en-US" dirty="0" smtClean="0"/>
              <a:t>- Teachers </a:t>
            </a:r>
            <a:r>
              <a:rPr lang="en-US" dirty="0"/>
              <a:t>and elders from 4 Warlpiri communities come together – </a:t>
            </a:r>
            <a:r>
              <a:rPr lang="en-US" dirty="0" err="1"/>
              <a:t>Yuendumu</a:t>
            </a:r>
            <a:r>
              <a:rPr lang="en-US" dirty="0"/>
              <a:t>, Lajamanu, Willowra, Nyirrpi</a:t>
            </a:r>
          </a:p>
          <a:p>
            <a:pPr lvl="1"/>
            <a:r>
              <a:rPr lang="en-US" dirty="0"/>
              <a:t>to develop curriculum</a:t>
            </a:r>
          </a:p>
          <a:p>
            <a:pPr lvl="1"/>
            <a:r>
              <a:rPr lang="en-US" dirty="0"/>
              <a:t>pedagogical practices</a:t>
            </a:r>
          </a:p>
          <a:p>
            <a:pPr lvl="1"/>
            <a:r>
              <a:rPr lang="en-US" dirty="0"/>
              <a:t>discuss teaching strategies</a:t>
            </a:r>
          </a:p>
          <a:p>
            <a:pPr lvl="1"/>
            <a:r>
              <a:rPr lang="en-US" dirty="0"/>
              <a:t>create resources</a:t>
            </a:r>
          </a:p>
          <a:p>
            <a:pPr lvl="1"/>
            <a:r>
              <a:rPr lang="en-US" dirty="0"/>
              <a:t>share strengths of programs in each </a:t>
            </a:r>
            <a:r>
              <a:rPr lang="en-US" dirty="0" smtClean="0"/>
              <a:t>community.</a:t>
            </a:r>
            <a:endParaRPr lang="en-US" dirty="0" smtClean="0"/>
          </a:p>
          <a:p>
            <a:pPr marL="457200" lvl="1" indent="0">
              <a:buNone/>
            </a:pPr>
            <a:endParaRPr lang="en-US" dirty="0"/>
          </a:p>
          <a:p>
            <a:r>
              <a:rPr lang="en-US" dirty="0" smtClean="0"/>
              <a:t>Teachers have </a:t>
            </a:r>
            <a:r>
              <a:rPr lang="en-US" dirty="0"/>
              <a:t>awareness that the </a:t>
            </a:r>
            <a:r>
              <a:rPr lang="en-US" dirty="0" smtClean="0"/>
              <a:t>children </a:t>
            </a:r>
            <a:r>
              <a:rPr lang="en-US" dirty="0"/>
              <a:t>might </a:t>
            </a:r>
            <a:r>
              <a:rPr lang="en-US" dirty="0" smtClean="0"/>
              <a:t>speak </a:t>
            </a:r>
            <a:r>
              <a:rPr lang="en-US" dirty="0"/>
              <a:t>differently in each </a:t>
            </a:r>
            <a:r>
              <a:rPr lang="en-US" dirty="0" smtClean="0"/>
              <a:t>place.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2189" y="1713297"/>
            <a:ext cx="2946308" cy="4579644"/>
          </a:xfrm>
          <a:prstGeom prst="rect">
            <a:avLst/>
          </a:prstGeom>
        </p:spPr>
      </p:pic>
    </p:spTree>
    <p:extLst>
      <p:ext uri="{BB962C8B-B14F-4D97-AF65-F5344CB8AC3E}">
        <p14:creationId xmlns:p14="http://schemas.microsoft.com/office/powerpoint/2010/main" val="22792400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261"/>
            <a:ext cx="8229600" cy="1143000"/>
          </a:xfrm>
        </p:spPr>
        <p:txBody>
          <a:bodyPr>
            <a:normAutofit fontScale="90000"/>
          </a:bodyPr>
          <a:lstStyle/>
          <a:p>
            <a:r>
              <a:rPr lang="en-US" dirty="0">
                <a:solidFill>
                  <a:schemeClr val="accent2"/>
                </a:solidFill>
              </a:rPr>
              <a:t>Process: Step </a:t>
            </a:r>
            <a:r>
              <a:rPr lang="en-US" dirty="0" smtClean="0">
                <a:solidFill>
                  <a:schemeClr val="accent2"/>
                </a:solidFill>
              </a:rPr>
              <a:t>3a: </a:t>
            </a:r>
            <a:r>
              <a:rPr lang="en-US" dirty="0">
                <a:solidFill>
                  <a:schemeClr val="accent2"/>
                </a:solidFill>
              </a:rPr>
              <a:t/>
            </a:r>
            <a:br>
              <a:rPr lang="en-US" dirty="0">
                <a:solidFill>
                  <a:schemeClr val="accent2"/>
                </a:solidFill>
              </a:rPr>
            </a:br>
            <a:r>
              <a:rPr lang="en-US" dirty="0">
                <a:solidFill>
                  <a:schemeClr val="accent2"/>
                </a:solidFill>
              </a:rPr>
              <a:t>Prepare for teacher analysis of children’s oral texts</a:t>
            </a:r>
          </a:p>
        </p:txBody>
      </p:sp>
      <p:sp>
        <p:nvSpPr>
          <p:cNvPr id="3" name="Content Placeholder 2"/>
          <p:cNvSpPr>
            <a:spLocks noGrp="1"/>
          </p:cNvSpPr>
          <p:nvPr>
            <p:ph idx="1"/>
          </p:nvPr>
        </p:nvSpPr>
        <p:spPr>
          <a:xfrm>
            <a:off x="231006" y="1350261"/>
            <a:ext cx="8826367" cy="4643872"/>
          </a:xfrm>
        </p:spPr>
        <p:txBody>
          <a:bodyPr>
            <a:normAutofit lnSpcReduction="10000"/>
          </a:bodyPr>
          <a:lstStyle/>
          <a:p>
            <a:r>
              <a:rPr lang="en-US" dirty="0"/>
              <a:t>T</a:t>
            </a:r>
            <a:r>
              <a:rPr lang="en-US" dirty="0" smtClean="0"/>
              <a:t>eachers watched </a:t>
            </a:r>
            <a:r>
              <a:rPr lang="en-US" dirty="0"/>
              <a:t>the </a:t>
            </a:r>
            <a:r>
              <a:rPr lang="en-US" dirty="0" smtClean="0"/>
              <a:t>videos and in a group brainstorm </a:t>
            </a:r>
            <a:r>
              <a:rPr lang="en-US" dirty="0" smtClean="0"/>
              <a:t>re-capped </a:t>
            </a:r>
            <a:r>
              <a:rPr lang="en-US" dirty="0"/>
              <a:t>some of the </a:t>
            </a:r>
            <a:r>
              <a:rPr lang="en-US" dirty="0" smtClean="0"/>
              <a:t>points</a:t>
            </a:r>
          </a:p>
          <a:p>
            <a:endParaRPr lang="en-US" dirty="0"/>
          </a:p>
          <a:p>
            <a:endParaRPr lang="en-US" dirty="0" smtClean="0"/>
          </a:p>
          <a:p>
            <a:endParaRPr lang="en-US" dirty="0" smtClean="0"/>
          </a:p>
          <a:p>
            <a:endParaRPr lang="en-US" dirty="0"/>
          </a:p>
          <a:p>
            <a:endParaRPr lang="en-US" dirty="0" smtClean="0"/>
          </a:p>
          <a:p>
            <a:endParaRPr lang="en-US" dirty="0"/>
          </a:p>
          <a:p>
            <a:endParaRPr lang="en-US" dirty="0"/>
          </a:p>
          <a:p>
            <a:endParaRPr lang="en-US" dirty="0"/>
          </a:p>
          <a:p>
            <a:pPr marL="342900" lvl="1" indent="-342900">
              <a:buFont typeface="Arial"/>
              <a:buChar char="•"/>
            </a:pPr>
            <a:r>
              <a:rPr lang="en-US" dirty="0" smtClean="0"/>
              <a:t>They listen </a:t>
            </a:r>
            <a:r>
              <a:rPr lang="en-US" dirty="0"/>
              <a:t>to individual stories and read written transcripts</a:t>
            </a:r>
          </a:p>
          <a:p>
            <a:endParaRPr lang="en-US" dirty="0"/>
          </a:p>
          <a:p>
            <a:pPr marL="0" indent="0">
              <a:buNone/>
            </a:pPr>
            <a:endParaRPr lang="en-US" dirty="0"/>
          </a:p>
        </p:txBody>
      </p:sp>
      <p:sp>
        <p:nvSpPr>
          <p:cNvPr id="4" name="TextBox 3"/>
          <p:cNvSpPr txBox="1"/>
          <p:nvPr/>
        </p:nvSpPr>
        <p:spPr>
          <a:xfrm>
            <a:off x="724749" y="6434178"/>
            <a:ext cx="7962051" cy="369332"/>
          </a:xfrm>
          <a:prstGeom prst="rect">
            <a:avLst/>
          </a:prstGeom>
          <a:noFill/>
        </p:spPr>
        <p:txBody>
          <a:bodyPr wrap="none" rtlCol="0">
            <a:spAutoFit/>
          </a:bodyPr>
          <a:lstStyle/>
          <a:p>
            <a:r>
              <a:rPr lang="en-US" dirty="0" smtClean="0"/>
              <a:t>Extract from NT </a:t>
            </a:r>
            <a:r>
              <a:rPr lang="en-US" dirty="0" smtClean="0"/>
              <a:t>Department of Education (2012) Warlpiri Triangle Report 2012 p.38</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52" y="2101025"/>
            <a:ext cx="9518800" cy="4316464"/>
          </a:xfrm>
          <a:prstGeom prst="rect">
            <a:avLst/>
          </a:prstGeom>
          <a:ln>
            <a:solidFill>
              <a:schemeClr val="tx1"/>
            </a:solidFill>
          </a:ln>
        </p:spPr>
      </p:pic>
    </p:spTree>
    <p:extLst>
      <p:ext uri="{BB962C8B-B14F-4D97-AF65-F5344CB8AC3E}">
        <p14:creationId xmlns:p14="http://schemas.microsoft.com/office/powerpoint/2010/main" val="1945765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Process: Step </a:t>
            </a:r>
            <a:r>
              <a:rPr lang="en-US" dirty="0" smtClean="0">
                <a:solidFill>
                  <a:schemeClr val="accent2"/>
                </a:solidFill>
              </a:rPr>
              <a:t>3b:</a:t>
            </a:r>
            <a:r>
              <a:rPr lang="en-US" dirty="0">
                <a:solidFill>
                  <a:schemeClr val="accent2"/>
                </a:solidFill>
              </a:rPr>
              <a:t/>
            </a:r>
            <a:br>
              <a:rPr lang="en-US" dirty="0">
                <a:solidFill>
                  <a:schemeClr val="accent2"/>
                </a:solidFill>
              </a:rPr>
            </a:br>
            <a:r>
              <a:rPr lang="en-US" dirty="0">
                <a:solidFill>
                  <a:schemeClr val="accent2"/>
                </a:solidFill>
              </a:rPr>
              <a:t>Teacher analysis of children’s oral texts</a:t>
            </a:r>
          </a:p>
        </p:txBody>
      </p:sp>
      <p:sp>
        <p:nvSpPr>
          <p:cNvPr id="3" name="Content Placeholder 2"/>
          <p:cNvSpPr>
            <a:spLocks noGrp="1"/>
          </p:cNvSpPr>
          <p:nvPr>
            <p:ph idx="1"/>
          </p:nvPr>
        </p:nvSpPr>
        <p:spPr>
          <a:xfrm>
            <a:off x="356135" y="1501542"/>
            <a:ext cx="8422105" cy="5072514"/>
          </a:xfrm>
        </p:spPr>
        <p:txBody>
          <a:bodyPr>
            <a:normAutofit fontScale="92500" lnSpcReduction="10000"/>
          </a:bodyPr>
          <a:lstStyle/>
          <a:p>
            <a:pPr marL="0" indent="0">
              <a:buNone/>
            </a:pPr>
            <a:r>
              <a:rPr lang="en-US" dirty="0" smtClean="0"/>
              <a:t>Viewing transcripts of children’s narrations in their school groups, teachers carried out language analysis and observed:</a:t>
            </a:r>
            <a:endParaRPr lang="en-US" dirty="0" smtClean="0"/>
          </a:p>
          <a:p>
            <a:r>
              <a:rPr lang="en-US" dirty="0" smtClean="0"/>
              <a:t>Some children </a:t>
            </a:r>
            <a:r>
              <a:rPr lang="en-US" dirty="0"/>
              <a:t>use different styles within a story for discourse purposes</a:t>
            </a:r>
          </a:p>
          <a:p>
            <a:pPr lvl="1"/>
            <a:r>
              <a:rPr lang="en-US" dirty="0"/>
              <a:t>change pitch, lengthen vowel, </a:t>
            </a:r>
            <a:r>
              <a:rPr lang="en-US" dirty="0" err="1" smtClean="0"/>
              <a:t>e.g</a:t>
            </a:r>
            <a:r>
              <a:rPr lang="en-US" dirty="0" smtClean="0"/>
              <a:t> </a:t>
            </a:r>
            <a:r>
              <a:rPr lang="en-US" i="1" dirty="0" err="1" smtClean="0"/>
              <a:t>yanu</a:t>
            </a:r>
            <a:r>
              <a:rPr lang="en-US" i="1" dirty="0" smtClean="0"/>
              <a:t>-u-u-u</a:t>
            </a:r>
          </a:p>
          <a:p>
            <a:pPr lvl="1"/>
            <a:r>
              <a:rPr lang="en-US" dirty="0" smtClean="0"/>
              <a:t>indicate </a:t>
            </a:r>
            <a:r>
              <a:rPr lang="en-US" dirty="0"/>
              <a:t>suspense, direct </a:t>
            </a:r>
            <a:r>
              <a:rPr lang="en-US" dirty="0" smtClean="0"/>
              <a:t>speech.</a:t>
            </a:r>
            <a:endParaRPr lang="en-US" dirty="0" smtClean="0"/>
          </a:p>
          <a:p>
            <a:pPr lvl="0"/>
            <a:r>
              <a:rPr lang="en-US" dirty="0" smtClean="0"/>
              <a:t>Some </a:t>
            </a:r>
            <a:r>
              <a:rPr lang="en-US" dirty="0"/>
              <a:t>children told detailed and often exciting stories, others very short and abridged stories, with a narrow vocabulary and limited plot development. </a:t>
            </a:r>
            <a:endParaRPr lang="en-AU" dirty="0"/>
          </a:p>
          <a:p>
            <a:pPr lvl="0"/>
            <a:r>
              <a:rPr lang="en-US" dirty="0"/>
              <a:t>U</a:t>
            </a:r>
            <a:r>
              <a:rPr lang="en-US" dirty="0" smtClean="0"/>
              <a:t>se </a:t>
            </a:r>
            <a:r>
              <a:rPr lang="en-US" dirty="0"/>
              <a:t>of English borrowings, </a:t>
            </a:r>
            <a:r>
              <a:rPr lang="en-US" dirty="0" smtClean="0"/>
              <a:t>in particular sentence sequencing devices.</a:t>
            </a:r>
          </a:p>
          <a:p>
            <a:pPr lvl="0"/>
            <a:r>
              <a:rPr lang="en-US" dirty="0"/>
              <a:t>U</a:t>
            </a:r>
            <a:r>
              <a:rPr lang="en-US" dirty="0" smtClean="0"/>
              <a:t>se </a:t>
            </a:r>
            <a:r>
              <a:rPr lang="en-US" dirty="0"/>
              <a:t>in some cases of rich Warlpiri vocabulary, such as verbs. </a:t>
            </a:r>
            <a:endParaRPr lang="en-US" dirty="0" smtClean="0"/>
          </a:p>
          <a:p>
            <a:pPr lvl="0"/>
            <a:r>
              <a:rPr lang="en-US" dirty="0"/>
              <a:t>P</a:t>
            </a:r>
            <a:r>
              <a:rPr lang="en-US" dirty="0" smtClean="0"/>
              <a:t>ronunciation features, </a:t>
            </a:r>
            <a:r>
              <a:rPr lang="en-US" dirty="0"/>
              <a:t>such as elision of consonant clusters in some morphemes (</a:t>
            </a:r>
            <a:r>
              <a:rPr lang="en-US" dirty="0" err="1"/>
              <a:t>jangka</a:t>
            </a:r>
            <a:r>
              <a:rPr lang="en-US" dirty="0"/>
              <a:t> -&gt; </a:t>
            </a:r>
            <a:r>
              <a:rPr lang="en-US" dirty="0" err="1"/>
              <a:t>janga</a:t>
            </a:r>
            <a:r>
              <a:rPr lang="en-US" dirty="0"/>
              <a:t>; </a:t>
            </a:r>
            <a:r>
              <a:rPr lang="en-US" dirty="0" err="1" smtClean="0"/>
              <a:t>yanilpa</a:t>
            </a:r>
            <a:r>
              <a:rPr lang="en-US" dirty="0" smtClean="0"/>
              <a:t> </a:t>
            </a:r>
            <a:r>
              <a:rPr lang="en-US" dirty="0"/>
              <a:t>-&gt; </a:t>
            </a:r>
            <a:r>
              <a:rPr lang="en-US" dirty="0" err="1"/>
              <a:t>yanipa</a:t>
            </a:r>
            <a:r>
              <a:rPr lang="en-US" dirty="0"/>
              <a:t>; </a:t>
            </a:r>
            <a:r>
              <a:rPr lang="en-US" dirty="0" err="1"/>
              <a:t>nyinpa</a:t>
            </a:r>
            <a:r>
              <a:rPr lang="en-US" dirty="0"/>
              <a:t> -&gt; </a:t>
            </a:r>
            <a:r>
              <a:rPr lang="en-US" dirty="0" err="1" smtClean="0"/>
              <a:t>nyinilpa</a:t>
            </a:r>
            <a:r>
              <a:rPr lang="en-US" dirty="0" smtClean="0"/>
              <a:t> </a:t>
            </a:r>
            <a:r>
              <a:rPr lang="en-US" dirty="0"/>
              <a:t>and omission of final vowels. </a:t>
            </a:r>
            <a:endParaRPr lang="en-AU" dirty="0"/>
          </a:p>
          <a:p>
            <a:pPr marL="0" indent="0">
              <a:buNone/>
            </a:pPr>
            <a:endParaRPr lang="en-US" dirty="0">
              <a:solidFill>
                <a:srgbClr val="0000FF"/>
              </a:solidFill>
            </a:endParaRPr>
          </a:p>
          <a:p>
            <a:pPr marL="57150" indent="0">
              <a:buNone/>
            </a:pPr>
            <a:endParaRPr lang="en-US" dirty="0"/>
          </a:p>
          <a:p>
            <a:pPr marL="0" indent="0">
              <a:buNone/>
            </a:pPr>
            <a:endParaRPr lang="en-US" dirty="0"/>
          </a:p>
        </p:txBody>
      </p:sp>
    </p:spTree>
    <p:extLst>
      <p:ext uri="{BB962C8B-B14F-4D97-AF65-F5344CB8AC3E}">
        <p14:creationId xmlns:p14="http://schemas.microsoft.com/office/powerpoint/2010/main" val="2455081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85681611"/>
              </p:ext>
            </p:extLst>
          </p:nvPr>
        </p:nvGraphicFramePr>
        <p:xfrm>
          <a:off x="86627" y="43629"/>
          <a:ext cx="8845617" cy="6583680"/>
        </p:xfrm>
        <a:graphic>
          <a:graphicData uri="http://schemas.openxmlformats.org/drawingml/2006/table">
            <a:tbl>
              <a:tblPr/>
              <a:tblGrid>
                <a:gridCol w="3070459"/>
                <a:gridCol w="2826619"/>
                <a:gridCol w="2948539"/>
              </a:tblGrid>
              <a:tr h="278430">
                <a:tc>
                  <a:txBody>
                    <a:bodyPr/>
                    <a:lstStyle/>
                    <a:p>
                      <a:pPr>
                        <a:spcAft>
                          <a:spcPts val="0"/>
                        </a:spcAft>
                      </a:pPr>
                      <a:r>
                        <a:rPr lang="en-AU" sz="1600" b="1" dirty="0">
                          <a:solidFill>
                            <a:srgbClr val="000000"/>
                          </a:solidFill>
                          <a:effectLst/>
                          <a:latin typeface="Calibri"/>
                          <a:ea typeface="Times"/>
                          <a:cs typeface="Calibri"/>
                        </a:rPr>
                        <a:t>What do </a:t>
                      </a:r>
                      <a:r>
                        <a:rPr lang="en-AU" sz="1600" b="1" dirty="0" err="1">
                          <a:solidFill>
                            <a:srgbClr val="000000"/>
                          </a:solidFill>
                          <a:effectLst/>
                          <a:latin typeface="Calibri"/>
                          <a:ea typeface="Times"/>
                          <a:cs typeface="Calibri"/>
                        </a:rPr>
                        <a:t>chn</a:t>
                      </a:r>
                      <a:r>
                        <a:rPr lang="en-AU" sz="1600" b="1" dirty="0">
                          <a:solidFill>
                            <a:srgbClr val="000000"/>
                          </a:solidFill>
                          <a:effectLst/>
                          <a:latin typeface="Calibri"/>
                          <a:ea typeface="Times"/>
                          <a:cs typeface="Calibri"/>
                        </a:rPr>
                        <a:t> know?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AU" sz="1600" b="1" dirty="0">
                          <a:solidFill>
                            <a:srgbClr val="000000"/>
                          </a:solidFill>
                          <a:effectLst/>
                          <a:latin typeface="Calibri"/>
                          <a:ea typeface="Times"/>
                          <a:cs typeface="Calibri"/>
                        </a:rPr>
                        <a:t>What do they need to learn?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AU" sz="1600" b="1" dirty="0">
                          <a:solidFill>
                            <a:srgbClr val="000000"/>
                          </a:solidFill>
                          <a:effectLst/>
                          <a:latin typeface="Calibri"/>
                          <a:ea typeface="Times"/>
                          <a:cs typeface="Calibri"/>
                        </a:rPr>
                        <a:t>How will we make sure they learn this?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5869">
                <a:tc>
                  <a:txBody>
                    <a:bodyPr/>
                    <a:lstStyle/>
                    <a:p>
                      <a:pPr>
                        <a:spcAft>
                          <a:spcPts val="0"/>
                        </a:spcAft>
                      </a:pPr>
                      <a:r>
                        <a:rPr lang="en-AU" sz="1600" b="1" dirty="0">
                          <a:solidFill>
                            <a:srgbClr val="000000"/>
                          </a:solidFill>
                          <a:effectLst/>
                          <a:latin typeface="Arial" panose="020B0604020202020204" pitchFamily="34" charset="0"/>
                          <a:ea typeface="Times"/>
                          <a:cs typeface="Arial" panose="020B0604020202020204" pitchFamily="34" charset="0"/>
                        </a:rPr>
                        <a:t>All schools </a:t>
                      </a:r>
                      <a:endParaRPr lang="en-AU" sz="1600" dirty="0">
                        <a:solidFill>
                          <a:srgbClr val="000000"/>
                        </a:solidFill>
                        <a:effectLst/>
                        <a:latin typeface="Arial" panose="020B0604020202020204" pitchFamily="34" charset="0"/>
                        <a:ea typeface="Times"/>
                        <a:cs typeface="Arial" panose="020B0604020202020204" pitchFamily="34" charset="0"/>
                      </a:endParaRP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All the sounds in Warlpiri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Lots of words – verbs and ways to express different times in Warlpiri (Grammar) , nouns and lots of endings – actor, dative location (Grammar)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Lots of endings in the right places – like </a:t>
                      </a:r>
                      <a:r>
                        <a:rPr lang="en-AU" sz="1600" dirty="0" err="1">
                          <a:solidFill>
                            <a:srgbClr val="000000"/>
                          </a:solidFill>
                          <a:effectLst/>
                          <a:latin typeface="Arial" panose="020B0604020202020204" pitchFamily="34" charset="0"/>
                          <a:ea typeface="Times"/>
                          <a:cs typeface="Arial" panose="020B0604020202020204" pitchFamily="34" charset="0"/>
                        </a:rPr>
                        <a:t>ngka</a:t>
                      </a:r>
                      <a:r>
                        <a:rPr lang="en-AU" sz="1600" dirty="0">
                          <a:solidFill>
                            <a:srgbClr val="000000"/>
                          </a:solidFill>
                          <a:effectLst/>
                          <a:latin typeface="Arial" panose="020B0604020202020204" pitchFamily="34" charset="0"/>
                          <a:ea typeface="Times"/>
                          <a:cs typeface="Arial" panose="020B0604020202020204" pitchFamily="34" charset="0"/>
                        </a:rPr>
                        <a:t> - but </a:t>
                      </a:r>
                      <a:r>
                        <a:rPr lang="en-AU" sz="1600" dirty="0" smtClean="0">
                          <a:solidFill>
                            <a:srgbClr val="000000"/>
                          </a:solidFill>
                          <a:effectLst/>
                          <a:latin typeface="Arial" panose="020B0604020202020204" pitchFamily="34" charset="0"/>
                          <a:ea typeface="Times"/>
                          <a:cs typeface="Arial" panose="020B0604020202020204" pitchFamily="34" charset="0"/>
                        </a:rPr>
                        <a:t>some </a:t>
                      </a:r>
                      <a:r>
                        <a:rPr lang="en-AU" sz="1600" dirty="0">
                          <a:solidFill>
                            <a:srgbClr val="000000"/>
                          </a:solidFill>
                          <a:effectLst/>
                          <a:latin typeface="Arial" panose="020B0604020202020204" pitchFamily="34" charset="0"/>
                          <a:ea typeface="Times"/>
                          <a:cs typeface="Arial" panose="020B0604020202020204" pitchFamily="34" charset="0"/>
                        </a:rPr>
                        <a:t>will change if children only use the quick way to say –</a:t>
                      </a:r>
                      <a:r>
                        <a:rPr lang="en-AU" sz="1600" dirty="0" err="1">
                          <a:solidFill>
                            <a:srgbClr val="000000"/>
                          </a:solidFill>
                          <a:effectLst/>
                          <a:latin typeface="Arial" panose="020B0604020202020204" pitchFamily="34" charset="0"/>
                          <a:ea typeface="Times"/>
                          <a:cs typeface="Arial" panose="020B0604020202020204" pitchFamily="34" charset="0"/>
                        </a:rPr>
                        <a:t>ngk</a:t>
                      </a:r>
                      <a:r>
                        <a:rPr lang="en-AU" sz="1600" dirty="0">
                          <a:solidFill>
                            <a:srgbClr val="000000"/>
                          </a:solidFill>
                          <a:effectLst/>
                          <a:latin typeface="Arial" panose="020B0604020202020204" pitchFamily="34" charset="0"/>
                          <a:ea typeface="Times"/>
                          <a:cs typeface="Arial" panose="020B0604020202020204" pitchFamily="34" charset="0"/>
                        </a:rPr>
                        <a:t> and -</a:t>
                      </a:r>
                      <a:r>
                        <a:rPr lang="en-AU" sz="1600" dirty="0" err="1">
                          <a:solidFill>
                            <a:srgbClr val="000000"/>
                          </a:solidFill>
                          <a:effectLst/>
                          <a:latin typeface="Arial" panose="020B0604020202020204" pitchFamily="34" charset="0"/>
                          <a:ea typeface="Times"/>
                          <a:cs typeface="Arial" panose="020B0604020202020204" pitchFamily="34" charset="0"/>
                        </a:rPr>
                        <a:t>nga</a:t>
                      </a:r>
                      <a:r>
                        <a:rPr lang="en-AU" sz="1600" dirty="0">
                          <a:solidFill>
                            <a:srgbClr val="000000"/>
                          </a:solidFill>
                          <a:effectLst/>
                          <a:latin typeface="Arial" panose="020B0604020202020204" pitchFamily="34" charset="0"/>
                          <a:ea typeface="Times"/>
                          <a:cs typeface="Arial" panose="020B0604020202020204" pitchFamily="34" charset="0"/>
                        </a:rPr>
                        <a:t>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Make sure they say the endings in a strong way (adults do say </a:t>
                      </a:r>
                      <a:r>
                        <a:rPr lang="en-AU" sz="1600" dirty="0" err="1">
                          <a:solidFill>
                            <a:srgbClr val="000000"/>
                          </a:solidFill>
                          <a:effectLst/>
                          <a:latin typeface="Arial" panose="020B0604020202020204" pitchFamily="34" charset="0"/>
                          <a:ea typeface="Times"/>
                          <a:cs typeface="Arial" panose="020B0604020202020204" pitchFamily="34" charset="0"/>
                        </a:rPr>
                        <a:t>ngk</a:t>
                      </a:r>
                      <a:r>
                        <a:rPr lang="en-AU" sz="1600" dirty="0">
                          <a:solidFill>
                            <a:srgbClr val="000000"/>
                          </a:solidFill>
                          <a:effectLst/>
                          <a:latin typeface="Arial" panose="020B0604020202020204" pitchFamily="34" charset="0"/>
                          <a:ea typeface="Times"/>
                          <a:cs typeface="Arial" panose="020B0604020202020204" pitchFamily="34" charset="0"/>
                        </a:rPr>
                        <a:t> and leave off other end vowels too, but children might not learn that those sounds are there, just a bit short when people speak fast)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a:t>
                      </a:r>
                      <a:r>
                        <a:rPr lang="en-AU" sz="1600" dirty="0" err="1">
                          <a:solidFill>
                            <a:srgbClr val="000000"/>
                          </a:solidFill>
                          <a:effectLst/>
                          <a:latin typeface="Arial" panose="020B0604020202020204" pitchFamily="34" charset="0"/>
                          <a:ea typeface="Times"/>
                          <a:cs typeface="Arial" panose="020B0604020202020204" pitchFamily="34" charset="0"/>
                        </a:rPr>
                        <a:t>nga</a:t>
                      </a:r>
                      <a:r>
                        <a:rPr lang="en-AU" sz="1600" dirty="0">
                          <a:solidFill>
                            <a:srgbClr val="000000"/>
                          </a:solidFill>
                          <a:effectLst/>
                          <a:latin typeface="Arial" panose="020B0604020202020204" pitchFamily="34" charset="0"/>
                          <a:ea typeface="Times"/>
                          <a:cs typeface="Arial" panose="020B0604020202020204" pitchFamily="34" charset="0"/>
                        </a:rPr>
                        <a:t> -&gt; </a:t>
                      </a:r>
                      <a:r>
                        <a:rPr lang="en-AU" sz="1600" dirty="0" err="1">
                          <a:solidFill>
                            <a:srgbClr val="000000"/>
                          </a:solidFill>
                          <a:effectLst/>
                          <a:latin typeface="Arial" panose="020B0604020202020204" pitchFamily="34" charset="0"/>
                          <a:ea typeface="Times"/>
                          <a:cs typeface="Arial" panose="020B0604020202020204" pitchFamily="34" charset="0"/>
                        </a:rPr>
                        <a:t>ngka</a:t>
                      </a:r>
                      <a:r>
                        <a:rPr lang="en-AU" sz="1600" dirty="0">
                          <a:solidFill>
                            <a:srgbClr val="000000"/>
                          </a:solidFill>
                          <a:effectLst/>
                          <a:latin typeface="Arial" panose="020B0604020202020204" pitchFamily="34" charset="0"/>
                          <a:ea typeface="Times"/>
                          <a:cs typeface="Arial" panose="020B0604020202020204" pitchFamily="34" charset="0"/>
                        </a:rPr>
                        <a:t>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AU" sz="1600">
                          <a:solidFill>
                            <a:srgbClr val="000000"/>
                          </a:solidFill>
                          <a:effectLst/>
                          <a:latin typeface="Arial" panose="020B0604020202020204" pitchFamily="34" charset="0"/>
                          <a:ea typeface="Times"/>
                          <a:cs typeface="Arial" panose="020B0604020202020204" pitchFamily="34" charset="0"/>
                        </a:rPr>
                        <a:t>Seeing the words and endings in writing, because the lasts sounds are written and when you read them you see them and say them too. </a:t>
                      </a:r>
                    </a:p>
                    <a:p>
                      <a:pPr>
                        <a:spcAft>
                          <a:spcPts val="0"/>
                        </a:spcAft>
                      </a:pPr>
                      <a:r>
                        <a:rPr lang="en-AU" sz="1600">
                          <a:solidFill>
                            <a:srgbClr val="000000"/>
                          </a:solidFill>
                          <a:effectLst/>
                          <a:latin typeface="Arial" panose="020B0604020202020204" pitchFamily="34" charset="0"/>
                          <a:ea typeface="Times"/>
                          <a:cs typeface="Arial" panose="020B0604020202020204" pitchFamily="34" charset="0"/>
                        </a:rPr>
                        <a:t>Develop good, gentle, helpful ways to correct speech – like repeat back in the proper way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49010">
                <a:tc>
                  <a:txBody>
                    <a:bodyPr/>
                    <a:lstStyle/>
                    <a:p>
                      <a:pPr>
                        <a:spcAft>
                          <a:spcPts val="0"/>
                        </a:spcAft>
                      </a:pPr>
                      <a:r>
                        <a:rPr lang="en-AU" sz="1600" b="1" dirty="0">
                          <a:solidFill>
                            <a:srgbClr val="000000"/>
                          </a:solidFill>
                          <a:effectLst/>
                          <a:latin typeface="Arial" panose="020B0604020202020204" pitchFamily="34" charset="0"/>
                          <a:ea typeface="Times"/>
                          <a:cs typeface="Arial" panose="020B0604020202020204" pitchFamily="34" charset="0"/>
                        </a:rPr>
                        <a:t>Lajamanu </a:t>
                      </a:r>
                      <a:endParaRPr lang="en-AU" sz="1600" dirty="0">
                        <a:solidFill>
                          <a:srgbClr val="000000"/>
                        </a:solidFill>
                        <a:effectLst/>
                        <a:latin typeface="Arial" panose="020B0604020202020204" pitchFamily="34" charset="0"/>
                        <a:ea typeface="Times"/>
                        <a:cs typeface="Arial" panose="020B0604020202020204" pitchFamily="34" charset="0"/>
                      </a:endParaRP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How to tell a story </a:t>
                      </a:r>
                      <a:r>
                        <a:rPr lang="en-AU" sz="1600" dirty="0" smtClean="0">
                          <a:solidFill>
                            <a:srgbClr val="000000"/>
                          </a:solidFill>
                          <a:effectLst/>
                          <a:latin typeface="Arial" panose="020B0604020202020204" pitchFamily="34" charset="0"/>
                          <a:ea typeface="Times"/>
                          <a:cs typeface="Arial" panose="020B0604020202020204" pitchFamily="34" charset="0"/>
                        </a:rPr>
                        <a:t>&amp; </a:t>
                      </a:r>
                      <a:r>
                        <a:rPr lang="en-AU" sz="1600" dirty="0">
                          <a:solidFill>
                            <a:srgbClr val="000000"/>
                          </a:solidFill>
                          <a:effectLst/>
                          <a:latin typeface="Arial" panose="020B0604020202020204" pitchFamily="34" charset="0"/>
                          <a:ea typeface="Times"/>
                          <a:cs typeface="Arial" panose="020B0604020202020204" pitchFamily="34" charset="0"/>
                        </a:rPr>
                        <a:t>words to use </a:t>
                      </a:r>
                    </a:p>
                    <a:p>
                      <a:pPr>
                        <a:spcAft>
                          <a:spcPts val="0"/>
                        </a:spcAft>
                      </a:pPr>
                      <a:r>
                        <a:rPr lang="en-AU" sz="1600" dirty="0" smtClean="0">
                          <a:solidFill>
                            <a:srgbClr val="000000"/>
                          </a:solidFill>
                          <a:effectLst/>
                          <a:latin typeface="Arial" panose="020B0604020202020204" pitchFamily="34" charset="0"/>
                          <a:ea typeface="Times"/>
                          <a:cs typeface="Arial" panose="020B0604020202020204" pitchFamily="34" charset="0"/>
                        </a:rPr>
                        <a:t>Endings </a:t>
                      </a:r>
                      <a:r>
                        <a:rPr lang="en-AU" sz="1600" dirty="0">
                          <a:solidFill>
                            <a:srgbClr val="000000"/>
                          </a:solidFill>
                          <a:effectLst/>
                          <a:latin typeface="Arial" panose="020B0604020202020204" pitchFamily="34" charset="0"/>
                          <a:ea typeface="Times"/>
                          <a:cs typeface="Arial" panose="020B0604020202020204" pitchFamily="34" charset="0"/>
                        </a:rPr>
                        <a:t>–</a:t>
                      </a:r>
                      <a:r>
                        <a:rPr lang="en-AU" sz="1600" dirty="0" err="1">
                          <a:solidFill>
                            <a:srgbClr val="000000"/>
                          </a:solidFill>
                          <a:effectLst/>
                          <a:latin typeface="Arial" panose="020B0604020202020204" pitchFamily="34" charset="0"/>
                          <a:ea typeface="Times"/>
                          <a:cs typeface="Arial" panose="020B0604020202020204" pitchFamily="34" charset="0"/>
                        </a:rPr>
                        <a:t>ngka</a:t>
                      </a:r>
                      <a:r>
                        <a:rPr lang="en-AU" sz="1600" dirty="0">
                          <a:solidFill>
                            <a:srgbClr val="000000"/>
                          </a:solidFill>
                          <a:effectLst/>
                          <a:latin typeface="Arial" panose="020B0604020202020204" pitchFamily="34" charset="0"/>
                          <a:ea typeface="Times"/>
                          <a:cs typeface="Arial" panose="020B0604020202020204" pitchFamily="34" charset="0"/>
                        </a:rPr>
                        <a:t>, </a:t>
                      </a:r>
                      <a:r>
                        <a:rPr lang="en-AU" sz="1600" dirty="0" err="1">
                          <a:solidFill>
                            <a:srgbClr val="000000"/>
                          </a:solidFill>
                          <a:effectLst/>
                          <a:latin typeface="Arial" panose="020B0604020202020204" pitchFamily="34" charset="0"/>
                          <a:ea typeface="Times"/>
                          <a:cs typeface="Arial" panose="020B0604020202020204" pitchFamily="34" charset="0"/>
                        </a:rPr>
                        <a:t>rra</a:t>
                      </a:r>
                      <a:r>
                        <a:rPr lang="en-AU" sz="1600" dirty="0">
                          <a:solidFill>
                            <a:srgbClr val="000000"/>
                          </a:solidFill>
                          <a:effectLst/>
                          <a:latin typeface="Arial" panose="020B0604020202020204" pitchFamily="34" charset="0"/>
                          <a:ea typeface="Times"/>
                          <a:cs typeface="Arial" panose="020B0604020202020204" pitchFamily="34" charset="0"/>
                        </a:rPr>
                        <a:t>, </a:t>
                      </a:r>
                      <a:r>
                        <a:rPr lang="en-AU" sz="1600" dirty="0" err="1">
                          <a:solidFill>
                            <a:srgbClr val="000000"/>
                          </a:solidFill>
                          <a:effectLst/>
                          <a:latin typeface="Arial" panose="020B0604020202020204" pitchFamily="34" charset="0"/>
                          <a:ea typeface="Times"/>
                          <a:cs typeface="Arial" panose="020B0604020202020204" pitchFamily="34" charset="0"/>
                        </a:rPr>
                        <a:t>ngu</a:t>
                      </a:r>
                      <a:r>
                        <a:rPr lang="en-AU" sz="1600" dirty="0">
                          <a:solidFill>
                            <a:srgbClr val="000000"/>
                          </a:solidFill>
                          <a:effectLst/>
                          <a:latin typeface="Arial" panose="020B0604020202020204" pitchFamily="34" charset="0"/>
                          <a:ea typeface="Times"/>
                          <a:cs typeface="Arial" panose="020B0604020202020204" pitchFamily="34" charset="0"/>
                        </a:rPr>
                        <a:t>, </a:t>
                      </a:r>
                      <a:r>
                        <a:rPr lang="en-AU" sz="1600" dirty="0" err="1">
                          <a:solidFill>
                            <a:srgbClr val="000000"/>
                          </a:solidFill>
                          <a:effectLst/>
                          <a:latin typeface="Arial" panose="020B0604020202020204" pitchFamily="34" charset="0"/>
                          <a:ea typeface="Times"/>
                          <a:cs typeface="Arial" panose="020B0604020202020204" pitchFamily="34" charset="0"/>
                        </a:rPr>
                        <a:t>nga</a:t>
                      </a:r>
                      <a:r>
                        <a:rPr lang="en-AU" sz="1600" dirty="0">
                          <a:solidFill>
                            <a:srgbClr val="000000"/>
                          </a:solidFill>
                          <a:effectLst/>
                          <a:latin typeface="Arial" panose="020B0604020202020204" pitchFamily="34" charset="0"/>
                          <a:ea typeface="Times"/>
                          <a:cs typeface="Arial" panose="020B0604020202020204" pitchFamily="34" charset="0"/>
                        </a:rPr>
                        <a:t> </a:t>
                      </a:r>
                    </a:p>
                    <a:p>
                      <a:pPr>
                        <a:spcAft>
                          <a:spcPts val="0"/>
                        </a:spcAft>
                      </a:pPr>
                      <a:r>
                        <a:rPr lang="en-AU" sz="1600" dirty="0" smtClean="0">
                          <a:solidFill>
                            <a:srgbClr val="000000"/>
                          </a:solidFill>
                          <a:effectLst/>
                          <a:latin typeface="Arial" panose="020B0604020202020204" pitchFamily="34" charset="0"/>
                          <a:ea typeface="Times"/>
                          <a:cs typeface="Arial" panose="020B0604020202020204" pitchFamily="34" charset="0"/>
                        </a:rPr>
                        <a:t>Hard </a:t>
                      </a:r>
                      <a:r>
                        <a:rPr lang="en-AU" sz="1600" dirty="0">
                          <a:solidFill>
                            <a:srgbClr val="000000"/>
                          </a:solidFill>
                          <a:effectLst/>
                          <a:latin typeface="Arial" panose="020B0604020202020204" pitchFamily="34" charset="0"/>
                          <a:ea typeface="Times"/>
                          <a:cs typeface="Arial" panose="020B0604020202020204" pitchFamily="34" charset="0"/>
                        </a:rPr>
                        <a:t>Warlpiri words – nouns, verbs and endings (grammar)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How to speak Light Warlpiri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AU" sz="1600" dirty="0" smtClean="0">
                          <a:solidFill>
                            <a:srgbClr val="000000"/>
                          </a:solidFill>
                          <a:effectLst/>
                          <a:latin typeface="Arial" panose="020B0604020202020204" pitchFamily="34" charset="0"/>
                          <a:ea typeface="Times"/>
                          <a:cs typeface="Arial" panose="020B0604020202020204" pitchFamily="34" charset="0"/>
                        </a:rPr>
                        <a:t>The </a:t>
                      </a:r>
                      <a:r>
                        <a:rPr lang="en-AU" sz="1600" dirty="0">
                          <a:solidFill>
                            <a:srgbClr val="000000"/>
                          </a:solidFill>
                          <a:effectLst/>
                          <a:latin typeface="Arial" panose="020B0604020202020204" pitchFamily="34" charset="0"/>
                          <a:ea typeface="Times"/>
                          <a:cs typeface="Arial" panose="020B0604020202020204" pitchFamily="34" charset="0"/>
                        </a:rPr>
                        <a:t>differences between light Warlpiri and Warlpiri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Word order in Warlpiri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More Warlpiri verbs, more Warlpiri nouns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Words to start sentences: </a:t>
                      </a:r>
                    </a:p>
                    <a:p>
                      <a:pPr>
                        <a:spcAft>
                          <a:spcPts val="0"/>
                        </a:spcAft>
                      </a:pPr>
                      <a:r>
                        <a:rPr lang="en-AU" sz="1600" dirty="0" err="1">
                          <a:solidFill>
                            <a:srgbClr val="000000"/>
                          </a:solidFill>
                          <a:effectLst/>
                          <a:latin typeface="Arial" panose="020B0604020202020204" pitchFamily="34" charset="0"/>
                          <a:ea typeface="Times"/>
                          <a:cs typeface="Arial" panose="020B0604020202020204" pitchFamily="34" charset="0"/>
                        </a:rPr>
                        <a:t>ngulajanka</a:t>
                      </a:r>
                      <a:r>
                        <a:rPr lang="en-AU" sz="1600" dirty="0">
                          <a:solidFill>
                            <a:srgbClr val="000000"/>
                          </a:solidFill>
                          <a:effectLst/>
                          <a:latin typeface="Arial" panose="020B0604020202020204" pitchFamily="34" charset="0"/>
                          <a:ea typeface="Times"/>
                          <a:cs typeface="Arial" panose="020B0604020202020204" pitchFamily="34" charset="0"/>
                        </a:rPr>
                        <a:t>, </a:t>
                      </a:r>
                      <a:r>
                        <a:rPr lang="en-AU" sz="1600" dirty="0" err="1">
                          <a:solidFill>
                            <a:srgbClr val="000000"/>
                          </a:solidFill>
                          <a:effectLst/>
                          <a:latin typeface="Arial" panose="020B0604020202020204" pitchFamily="34" charset="0"/>
                          <a:ea typeface="Times"/>
                          <a:cs typeface="Arial" panose="020B0604020202020204" pitchFamily="34" charset="0"/>
                        </a:rPr>
                        <a:t>nyampu</a:t>
                      </a:r>
                      <a:r>
                        <a:rPr lang="en-AU" sz="1600" dirty="0">
                          <a:solidFill>
                            <a:srgbClr val="000000"/>
                          </a:solidFill>
                          <a:effectLst/>
                          <a:latin typeface="Arial" panose="020B0604020202020204" pitchFamily="34" charset="0"/>
                          <a:ea typeface="Times"/>
                          <a:cs typeface="Arial" panose="020B0604020202020204" pitchFamily="34" charset="0"/>
                        </a:rPr>
                        <a:t>, </a:t>
                      </a:r>
                      <a:r>
                        <a:rPr lang="en-AU" sz="1600" dirty="0" err="1">
                          <a:solidFill>
                            <a:srgbClr val="000000"/>
                          </a:solidFill>
                          <a:effectLst/>
                          <a:latin typeface="Arial" panose="020B0604020202020204" pitchFamily="34" charset="0"/>
                          <a:ea typeface="Times"/>
                          <a:cs typeface="Arial" panose="020B0604020202020204" pitchFamily="34" charset="0"/>
                        </a:rPr>
                        <a:t>yuwayi</a:t>
                      </a:r>
                      <a:r>
                        <a:rPr lang="en-AU" sz="1600" dirty="0">
                          <a:solidFill>
                            <a:srgbClr val="000000"/>
                          </a:solidFill>
                          <a:effectLst/>
                          <a:latin typeface="Arial" panose="020B0604020202020204" pitchFamily="34" charset="0"/>
                          <a:ea typeface="Times"/>
                          <a:cs typeface="Arial" panose="020B0604020202020204" pitchFamily="34" charset="0"/>
                        </a:rPr>
                        <a:t>, </a:t>
                      </a:r>
                      <a:r>
                        <a:rPr lang="en-AU" sz="1600" dirty="0" err="1">
                          <a:solidFill>
                            <a:srgbClr val="000000"/>
                          </a:solidFill>
                          <a:effectLst/>
                          <a:latin typeface="Arial" panose="020B0604020202020204" pitchFamily="34" charset="0"/>
                          <a:ea typeface="Times"/>
                          <a:cs typeface="Arial" panose="020B0604020202020204" pitchFamily="34" charset="0"/>
                        </a:rPr>
                        <a:t>yangka</a:t>
                      </a:r>
                      <a:r>
                        <a:rPr lang="en-AU" sz="1600" dirty="0">
                          <a:solidFill>
                            <a:srgbClr val="000000"/>
                          </a:solidFill>
                          <a:effectLst/>
                          <a:latin typeface="Arial" panose="020B0604020202020204" pitchFamily="34" charset="0"/>
                          <a:ea typeface="Times"/>
                          <a:cs typeface="Arial" panose="020B0604020202020204" pitchFamily="34" charset="0"/>
                        </a:rPr>
                        <a:t> (not ‘well)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 </a:t>
                      </a:r>
                      <a:r>
                        <a:rPr lang="en-AU" sz="1600" dirty="0" smtClean="0">
                          <a:solidFill>
                            <a:srgbClr val="000000"/>
                          </a:solidFill>
                          <a:effectLst/>
                          <a:latin typeface="Arial" panose="020B0604020202020204" pitchFamily="34" charset="0"/>
                          <a:ea typeface="Times"/>
                          <a:cs typeface="Arial" panose="020B0604020202020204" pitchFamily="34" charset="0"/>
                        </a:rPr>
                        <a:t>Teaching </a:t>
                      </a:r>
                      <a:r>
                        <a:rPr lang="en-AU" sz="1600" dirty="0">
                          <a:solidFill>
                            <a:srgbClr val="000000"/>
                          </a:solidFill>
                          <a:effectLst/>
                          <a:latin typeface="Arial" panose="020B0604020202020204" pitchFamily="34" charset="0"/>
                          <a:ea typeface="Times"/>
                          <a:cs typeface="Arial" panose="020B0604020202020204" pitchFamily="34" charset="0"/>
                        </a:rPr>
                        <a:t>verbs/songs/ Simon says…/play games with </a:t>
                      </a:r>
                      <a:r>
                        <a:rPr lang="en-AU" sz="1600" dirty="0" smtClean="0">
                          <a:solidFill>
                            <a:srgbClr val="000000"/>
                          </a:solidFill>
                          <a:effectLst/>
                          <a:latin typeface="Arial" panose="020B0604020202020204" pitchFamily="34" charset="0"/>
                          <a:ea typeface="Times"/>
                          <a:cs typeface="Arial" panose="020B0604020202020204" pitchFamily="34" charset="0"/>
                        </a:rPr>
                        <a:t>hand signs </a:t>
                      </a:r>
                      <a:r>
                        <a:rPr lang="en-AU" sz="1600" dirty="0">
                          <a:solidFill>
                            <a:srgbClr val="000000"/>
                          </a:solidFill>
                          <a:effectLst/>
                          <a:latin typeface="Arial" panose="020B0604020202020204" pitchFamily="34" charset="0"/>
                          <a:ea typeface="Times"/>
                          <a:cs typeface="Arial" panose="020B0604020202020204" pitchFamily="34" charset="0"/>
                        </a:rPr>
                        <a:t>&amp; flashcards for </a:t>
                      </a:r>
                      <a:r>
                        <a:rPr lang="en-AU" sz="1600" dirty="0" err="1">
                          <a:solidFill>
                            <a:srgbClr val="000000"/>
                          </a:solidFill>
                          <a:effectLst/>
                          <a:latin typeface="Arial" panose="020B0604020202020204" pitchFamily="34" charset="0"/>
                          <a:ea typeface="Times"/>
                          <a:cs typeface="Arial" panose="020B0604020202020204" pitchFamily="34" charset="0"/>
                        </a:rPr>
                        <a:t>chn</a:t>
                      </a:r>
                      <a:r>
                        <a:rPr lang="en-AU" sz="1600" dirty="0">
                          <a:solidFill>
                            <a:srgbClr val="000000"/>
                          </a:solidFill>
                          <a:effectLst/>
                          <a:latin typeface="Arial" panose="020B0604020202020204" pitchFamily="34" charset="0"/>
                          <a:ea typeface="Times"/>
                          <a:cs typeface="Arial" panose="020B0604020202020204" pitchFamily="34" charset="0"/>
                        </a:rPr>
                        <a:t> to do actions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Read long stories that have these words that join up sentences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Writing stories in Warlpiri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13720">
                <a:tc>
                  <a:txBody>
                    <a:bodyPr/>
                    <a:lstStyle/>
                    <a:p>
                      <a:pPr>
                        <a:spcAft>
                          <a:spcPts val="0"/>
                        </a:spcAft>
                      </a:pPr>
                      <a:r>
                        <a:rPr lang="en-AU" sz="1600" b="1" dirty="0">
                          <a:solidFill>
                            <a:srgbClr val="000000"/>
                          </a:solidFill>
                          <a:effectLst/>
                          <a:latin typeface="Arial" panose="020B0604020202020204" pitchFamily="34" charset="0"/>
                          <a:ea typeface="Times"/>
                          <a:cs typeface="Arial" panose="020B0604020202020204" pitchFamily="34" charset="0"/>
                        </a:rPr>
                        <a:t>Willowra </a:t>
                      </a:r>
                      <a:endParaRPr lang="en-AU" sz="1600" dirty="0">
                        <a:solidFill>
                          <a:srgbClr val="000000"/>
                        </a:solidFill>
                        <a:effectLst/>
                        <a:latin typeface="Arial" panose="020B0604020202020204" pitchFamily="34" charset="0"/>
                        <a:ea typeface="Times"/>
                        <a:cs typeface="Arial" panose="020B0604020202020204" pitchFamily="34" charset="0"/>
                      </a:endParaRP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Strong verbs/good vocabulary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Lots of hard structures and grammar </a:t>
                      </a:r>
                    </a:p>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a:t>
                      </a:r>
                      <a:r>
                        <a:rPr lang="en-AU" sz="1600" dirty="0" err="1">
                          <a:solidFill>
                            <a:srgbClr val="000000"/>
                          </a:solidFill>
                          <a:effectLst/>
                          <a:latin typeface="Arial" panose="020B0604020202020204" pitchFamily="34" charset="0"/>
                          <a:ea typeface="Times"/>
                          <a:cs typeface="Arial" panose="020B0604020202020204" pitchFamily="34" charset="0"/>
                        </a:rPr>
                        <a:t>jarrija</a:t>
                      </a:r>
                      <a:r>
                        <a:rPr lang="en-AU" sz="1600" dirty="0">
                          <a:solidFill>
                            <a:srgbClr val="000000"/>
                          </a:solidFill>
                          <a:effectLst/>
                          <a:latin typeface="Arial" panose="020B0604020202020204" pitchFamily="34" charset="0"/>
                          <a:ea typeface="Times"/>
                          <a:cs typeface="Arial" panose="020B0604020202020204" pitchFamily="34" charset="0"/>
                        </a:rPr>
                        <a:t>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AU" sz="1600">
                          <a:solidFill>
                            <a:srgbClr val="000000"/>
                          </a:solidFill>
                          <a:effectLst/>
                          <a:latin typeface="Arial" panose="020B0604020202020204" pitchFamily="34" charset="0"/>
                          <a:ea typeface="Times"/>
                          <a:cs typeface="Arial" panose="020B0604020202020204" pitchFamily="34" charset="0"/>
                        </a:rPr>
                        <a:t>More vocabulary, so that kids use new Warlpiri words for English things </a:t>
                      </a:r>
                    </a:p>
                    <a:p>
                      <a:pPr>
                        <a:spcAft>
                          <a:spcPts val="0"/>
                        </a:spcAft>
                      </a:pPr>
                      <a:r>
                        <a:rPr lang="en-AU" sz="1600">
                          <a:solidFill>
                            <a:srgbClr val="000000"/>
                          </a:solidFill>
                          <a:effectLst/>
                          <a:latin typeface="Arial" panose="020B0604020202020204" pitchFamily="34" charset="0"/>
                          <a:ea typeface="Times"/>
                          <a:cs typeface="Arial" panose="020B0604020202020204" pitchFamily="34" charset="0"/>
                        </a:rPr>
                        <a:t>– eg: </a:t>
                      </a:r>
                      <a:r>
                        <a:rPr lang="en-AU" sz="1600" b="1">
                          <a:solidFill>
                            <a:srgbClr val="000000"/>
                          </a:solidFill>
                          <a:effectLst/>
                          <a:latin typeface="Arial" panose="020B0604020202020204" pitchFamily="34" charset="0"/>
                          <a:ea typeface="Times"/>
                          <a:cs typeface="Arial" panose="020B0604020202020204" pitchFamily="34" charset="0"/>
                        </a:rPr>
                        <a:t>flat tyre </a:t>
                      </a:r>
                      <a:r>
                        <a:rPr lang="en-AU" sz="1600">
                          <a:solidFill>
                            <a:srgbClr val="000000"/>
                          </a:solidFill>
                          <a:effectLst/>
                          <a:latin typeface="Arial" panose="020B0604020202020204" pitchFamily="34" charset="0"/>
                          <a:ea typeface="Times"/>
                          <a:cs typeface="Arial" panose="020B0604020202020204" pitchFamily="34" charset="0"/>
                        </a:rPr>
                        <a:t>jarrija= </a:t>
                      </a:r>
                      <a:r>
                        <a:rPr lang="en-AU" sz="1600" b="1">
                          <a:solidFill>
                            <a:srgbClr val="000000"/>
                          </a:solidFill>
                          <a:effectLst/>
                          <a:latin typeface="Arial" panose="020B0604020202020204" pitchFamily="34" charset="0"/>
                          <a:ea typeface="Times"/>
                          <a:cs typeface="Arial" panose="020B0604020202020204" pitchFamily="34" charset="0"/>
                        </a:rPr>
                        <a:t>rdilyki </a:t>
                      </a:r>
                      <a:r>
                        <a:rPr lang="en-AU" sz="1600">
                          <a:solidFill>
                            <a:srgbClr val="000000"/>
                          </a:solidFill>
                          <a:effectLst/>
                          <a:latin typeface="Arial" panose="020B0604020202020204" pitchFamily="34" charset="0"/>
                          <a:ea typeface="Times"/>
                          <a:cs typeface="Arial" panose="020B0604020202020204" pitchFamily="34" charset="0"/>
                        </a:rPr>
                        <a:t>jarrija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AU" sz="1600" dirty="0">
                          <a:solidFill>
                            <a:srgbClr val="000000"/>
                          </a:solidFill>
                          <a:effectLst/>
                          <a:latin typeface="Arial" panose="020B0604020202020204" pitchFamily="34" charset="0"/>
                          <a:ea typeface="Times"/>
                          <a:cs typeface="Arial" panose="020B0604020202020204" pitchFamily="34" charset="0"/>
                        </a:rPr>
                        <a:t>Teach Warlpiri words in the learning areas </a:t>
                      </a:r>
                      <a:r>
                        <a:rPr lang="en-AU" sz="1600" dirty="0" err="1">
                          <a:solidFill>
                            <a:srgbClr val="000000"/>
                          </a:solidFill>
                          <a:effectLst/>
                          <a:latin typeface="Arial" panose="020B0604020202020204" pitchFamily="34" charset="0"/>
                          <a:ea typeface="Times"/>
                          <a:cs typeface="Arial" panose="020B0604020202020204" pitchFamily="34" charset="0"/>
                        </a:rPr>
                        <a:t>eg</a:t>
                      </a:r>
                      <a:r>
                        <a:rPr lang="en-AU" sz="1600" dirty="0">
                          <a:solidFill>
                            <a:srgbClr val="000000"/>
                          </a:solidFill>
                          <a:effectLst/>
                          <a:latin typeface="Arial" panose="020B0604020202020204" pitchFamily="34" charset="0"/>
                          <a:ea typeface="Times"/>
                          <a:cs typeface="Arial" panose="020B0604020202020204" pitchFamily="34" charset="0"/>
                        </a:rPr>
                        <a:t>/ actions -science </a:t>
                      </a:r>
                    </a:p>
                  </a:txBody>
                  <a:tcPr marL="61073" marR="610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75145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Process: Step 4:</a:t>
            </a:r>
            <a:br>
              <a:rPr lang="en-US" dirty="0">
                <a:solidFill>
                  <a:schemeClr val="accent2"/>
                </a:solidFill>
              </a:rPr>
            </a:br>
            <a:r>
              <a:rPr lang="en-US" dirty="0">
                <a:solidFill>
                  <a:schemeClr val="accent2"/>
                </a:solidFill>
              </a:rPr>
              <a:t>Teachers identify teaching &amp; learning strategies</a:t>
            </a:r>
          </a:p>
        </p:txBody>
      </p:sp>
      <p:sp>
        <p:nvSpPr>
          <p:cNvPr id="3" name="Content Placeholder 2"/>
          <p:cNvSpPr>
            <a:spLocks noGrp="1"/>
          </p:cNvSpPr>
          <p:nvPr>
            <p:ph idx="1"/>
          </p:nvPr>
        </p:nvSpPr>
        <p:spPr>
          <a:xfrm>
            <a:off x="457200" y="1600200"/>
            <a:ext cx="8229600" cy="4964229"/>
          </a:xfrm>
        </p:spPr>
        <p:txBody>
          <a:bodyPr>
            <a:normAutofit fontScale="92500" lnSpcReduction="10000"/>
          </a:bodyPr>
          <a:lstStyle/>
          <a:p>
            <a:r>
              <a:rPr lang="en-US" dirty="0"/>
              <a:t>Feedback to students – recast students’ productions.</a:t>
            </a:r>
          </a:p>
          <a:p>
            <a:r>
              <a:rPr lang="en-US" dirty="0"/>
              <a:t>Teachers plan to pay attention to own speech – e.g. don’t contract </a:t>
            </a:r>
            <a:r>
              <a:rPr lang="en-US" dirty="0" smtClean="0"/>
              <a:t>endings.</a:t>
            </a:r>
            <a:endParaRPr lang="en-US" dirty="0"/>
          </a:p>
          <a:p>
            <a:r>
              <a:rPr lang="en-US" dirty="0" smtClean="0"/>
              <a:t>Teach </a:t>
            </a:r>
            <a:r>
              <a:rPr lang="en-US" dirty="0"/>
              <a:t>contemporary </a:t>
            </a:r>
            <a:r>
              <a:rPr lang="en-US" dirty="0" smtClean="0"/>
              <a:t>songs and think </a:t>
            </a:r>
            <a:r>
              <a:rPr lang="en-US" dirty="0"/>
              <a:t>of them as oral texts, rather than as </a:t>
            </a:r>
            <a:r>
              <a:rPr lang="en-US" dirty="0" smtClean="0"/>
              <a:t>just  as songs.</a:t>
            </a:r>
            <a:endParaRPr lang="en-US" dirty="0"/>
          </a:p>
          <a:p>
            <a:r>
              <a:rPr lang="en-US" dirty="0" smtClean="0"/>
              <a:t>Find </a:t>
            </a:r>
            <a:r>
              <a:rPr lang="en-US" dirty="0"/>
              <a:t>texts with </a:t>
            </a:r>
            <a:r>
              <a:rPr lang="en-US" dirty="0" smtClean="0"/>
              <a:t>advanced</a:t>
            </a:r>
            <a:r>
              <a:rPr lang="en-US" dirty="0" smtClean="0"/>
              <a:t> </a:t>
            </a:r>
            <a:r>
              <a:rPr lang="en-US" dirty="0"/>
              <a:t>Warlpiri vocabulary, and highlight specific </a:t>
            </a:r>
            <a:r>
              <a:rPr lang="en-US" dirty="0" smtClean="0"/>
              <a:t>elements in class reading, viewing and discussion.</a:t>
            </a:r>
            <a:endParaRPr lang="en-US" dirty="0"/>
          </a:p>
          <a:p>
            <a:r>
              <a:rPr lang="en-US" dirty="0"/>
              <a:t>P</a:t>
            </a:r>
            <a:r>
              <a:rPr lang="en-US" dirty="0" smtClean="0"/>
              <a:t>lan </a:t>
            </a:r>
            <a:r>
              <a:rPr lang="en-US" dirty="0"/>
              <a:t>for increased Warlpiri vocabulary </a:t>
            </a:r>
            <a:r>
              <a:rPr lang="en-US" dirty="0" smtClean="0"/>
              <a:t>use, through word banking.</a:t>
            </a:r>
            <a:endParaRPr lang="en-US" dirty="0"/>
          </a:p>
          <a:p>
            <a:r>
              <a:rPr lang="en-US" dirty="0"/>
              <a:t>T</a:t>
            </a:r>
            <a:r>
              <a:rPr lang="en-US" dirty="0" smtClean="0"/>
              <a:t>each </a:t>
            </a:r>
            <a:r>
              <a:rPr lang="en-US" dirty="0"/>
              <a:t>more types of sentence </a:t>
            </a:r>
            <a:r>
              <a:rPr lang="en-US" dirty="0" smtClean="0"/>
              <a:t>beginnings.</a:t>
            </a:r>
            <a:endParaRPr lang="en-US" dirty="0"/>
          </a:p>
          <a:p>
            <a:r>
              <a:rPr lang="en-US" dirty="0"/>
              <a:t>I</a:t>
            </a:r>
            <a:r>
              <a:rPr lang="en-US" dirty="0" smtClean="0"/>
              <a:t>ntegrate </a:t>
            </a:r>
            <a:r>
              <a:rPr lang="en-US" dirty="0"/>
              <a:t>specifics of oral language use with regular </a:t>
            </a:r>
            <a:r>
              <a:rPr lang="en-US" dirty="0" smtClean="0"/>
              <a:t>theme curriculum planning.</a:t>
            </a:r>
          </a:p>
          <a:p>
            <a:r>
              <a:rPr lang="en-US" dirty="0" smtClean="0"/>
              <a:t>Plan student presentations for assembly as assessment for theme work.</a:t>
            </a:r>
            <a:endParaRPr lang="en-US" dirty="0"/>
          </a:p>
          <a:p>
            <a:r>
              <a:rPr lang="en-US" dirty="0"/>
              <a:t>S</a:t>
            </a:r>
            <a:r>
              <a:rPr lang="en-US" dirty="0" smtClean="0"/>
              <a:t>enior </a:t>
            </a:r>
            <a:r>
              <a:rPr lang="en-US" dirty="0"/>
              <a:t>students make movies with subtitles, and listen </a:t>
            </a:r>
            <a:r>
              <a:rPr lang="en-US" dirty="0" smtClean="0"/>
              <a:t>carefully.</a:t>
            </a:r>
            <a:endParaRPr lang="en-US" dirty="0"/>
          </a:p>
          <a:p>
            <a:endParaRPr lang="en-US" dirty="0"/>
          </a:p>
        </p:txBody>
      </p:sp>
    </p:spTree>
    <p:extLst>
      <p:ext uri="{BB962C8B-B14F-4D97-AF65-F5344CB8AC3E}">
        <p14:creationId xmlns:p14="http://schemas.microsoft.com/office/powerpoint/2010/main" val="3638510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760"/>
            <a:ext cx="8229600" cy="1063274"/>
          </a:xfrm>
        </p:spPr>
        <p:txBody>
          <a:bodyPr>
            <a:normAutofit fontScale="90000"/>
          </a:bodyPr>
          <a:lstStyle/>
          <a:p>
            <a:r>
              <a:rPr lang="en-US" dirty="0" smtClean="0">
                <a:solidFill>
                  <a:schemeClr val="accent2"/>
                </a:solidFill>
              </a:rPr>
              <a:t>Process</a:t>
            </a:r>
            <a:r>
              <a:rPr lang="en-US" dirty="0">
                <a:solidFill>
                  <a:schemeClr val="accent2"/>
                </a:solidFill>
              </a:rPr>
              <a:t>: </a:t>
            </a:r>
            <a:r>
              <a:rPr lang="en-US" dirty="0" smtClean="0">
                <a:solidFill>
                  <a:schemeClr val="accent2"/>
                </a:solidFill>
              </a:rPr>
              <a:t>Step </a:t>
            </a:r>
            <a:r>
              <a:rPr lang="en-US" dirty="0" smtClean="0">
                <a:solidFill>
                  <a:schemeClr val="accent2"/>
                </a:solidFill>
              </a:rPr>
              <a:t>5 Planning, teaching and monitoring </a:t>
            </a:r>
            <a:r>
              <a:rPr lang="en-US" dirty="0">
                <a:solidFill>
                  <a:schemeClr val="accent2"/>
                </a:solidFill>
              </a:rPr>
              <a:t>o</a:t>
            </a:r>
            <a:r>
              <a:rPr lang="en-US" dirty="0" smtClean="0">
                <a:solidFill>
                  <a:schemeClr val="accent2"/>
                </a:solidFill>
              </a:rPr>
              <a:t>ral </a:t>
            </a:r>
            <a:r>
              <a:rPr lang="en-US" dirty="0">
                <a:solidFill>
                  <a:schemeClr val="accent2"/>
                </a:solidFill>
              </a:rPr>
              <a:t>l</a:t>
            </a:r>
            <a:r>
              <a:rPr lang="en-US" dirty="0" smtClean="0">
                <a:solidFill>
                  <a:schemeClr val="accent2"/>
                </a:solidFill>
              </a:rPr>
              <a:t>anguage</a:t>
            </a:r>
            <a:endParaRPr lang="en-US" dirty="0">
              <a:solidFill>
                <a:schemeClr val="accent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58167"/>
            <a:ext cx="9314492" cy="5281135"/>
          </a:xfrm>
        </p:spPr>
      </p:pic>
      <p:sp>
        <p:nvSpPr>
          <p:cNvPr id="5" name="TextBox 4"/>
          <p:cNvSpPr txBox="1"/>
          <p:nvPr/>
        </p:nvSpPr>
        <p:spPr>
          <a:xfrm>
            <a:off x="346510" y="6488668"/>
            <a:ext cx="8674578" cy="369332"/>
          </a:xfrm>
          <a:prstGeom prst="rect">
            <a:avLst/>
          </a:prstGeom>
          <a:noFill/>
        </p:spPr>
        <p:txBody>
          <a:bodyPr wrap="square" rtlCol="0">
            <a:spAutoFit/>
          </a:bodyPr>
          <a:lstStyle/>
          <a:p>
            <a:r>
              <a:rPr lang="en-AU" dirty="0" smtClean="0"/>
              <a:t>Northern Territory Department of Education (2016) Warlpiri Triangle Report 2016</a:t>
            </a:r>
            <a:endParaRPr lang="en-AU" dirty="0"/>
          </a:p>
        </p:txBody>
      </p:sp>
    </p:spTree>
    <p:extLst>
      <p:ext uri="{BB962C8B-B14F-4D97-AF65-F5344CB8AC3E}">
        <p14:creationId xmlns:p14="http://schemas.microsoft.com/office/powerpoint/2010/main" val="3246371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Contextualising </a:t>
            </a:r>
            <a:r>
              <a:rPr lang="en-US" dirty="0">
                <a:solidFill>
                  <a:schemeClr val="accent2"/>
                </a:solidFill>
              </a:rPr>
              <a:t>the practice:</a:t>
            </a:r>
            <a:br>
              <a:rPr lang="en-US" dirty="0">
                <a:solidFill>
                  <a:schemeClr val="accent2"/>
                </a:solidFill>
              </a:rPr>
            </a:br>
            <a:r>
              <a:rPr lang="en-US" dirty="0">
                <a:solidFill>
                  <a:schemeClr val="accent2"/>
                </a:solidFill>
              </a:rPr>
              <a:t>Understanding children’s language repertoires</a:t>
            </a:r>
          </a:p>
        </p:txBody>
      </p:sp>
      <p:sp>
        <p:nvSpPr>
          <p:cNvPr id="3" name="Content Placeholder 2"/>
          <p:cNvSpPr>
            <a:spLocks noGrp="1"/>
          </p:cNvSpPr>
          <p:nvPr>
            <p:ph idx="1"/>
          </p:nvPr>
        </p:nvSpPr>
        <p:spPr>
          <a:xfrm>
            <a:off x="457199" y="1600200"/>
            <a:ext cx="8436543" cy="4742848"/>
          </a:xfrm>
        </p:spPr>
        <p:txBody>
          <a:bodyPr>
            <a:normAutofit lnSpcReduction="10000"/>
          </a:bodyPr>
          <a:lstStyle/>
          <a:p>
            <a:r>
              <a:rPr lang="en-US" dirty="0" smtClean="0"/>
              <a:t>Research materials provide evidence for statements about the language situation in a </a:t>
            </a:r>
            <a:r>
              <a:rPr lang="en-US" dirty="0" smtClean="0"/>
              <a:t>community.</a:t>
            </a:r>
            <a:endParaRPr lang="en-US" dirty="0" smtClean="0"/>
          </a:p>
          <a:p>
            <a:pPr marL="0" indent="0">
              <a:buNone/>
            </a:pPr>
            <a:endParaRPr lang="en-US" dirty="0"/>
          </a:p>
          <a:p>
            <a:r>
              <a:rPr lang="en-US" dirty="0" smtClean="0"/>
              <a:t>Language </a:t>
            </a:r>
            <a:r>
              <a:rPr lang="en-US" dirty="0"/>
              <a:t>ecologies in Indigenous communities are </a:t>
            </a:r>
            <a:r>
              <a:rPr lang="en-US" dirty="0" smtClean="0"/>
              <a:t>complex &amp; the </a:t>
            </a:r>
            <a:r>
              <a:rPr lang="en-US" dirty="0"/>
              <a:t>complexity of children’s language knowledge is not </a:t>
            </a:r>
            <a:r>
              <a:rPr lang="en-US" dirty="0" smtClean="0"/>
              <a:t>immediately </a:t>
            </a:r>
            <a:r>
              <a:rPr lang="en-US" dirty="0"/>
              <a:t>apparent from superficial </a:t>
            </a:r>
            <a:r>
              <a:rPr lang="en-US" dirty="0" smtClean="0"/>
              <a:t>observation</a:t>
            </a:r>
            <a:r>
              <a:rPr lang="en-US" dirty="0"/>
              <a:t> </a:t>
            </a:r>
            <a:r>
              <a:rPr lang="en-US" dirty="0" smtClean="0"/>
              <a:t>                </a:t>
            </a:r>
          </a:p>
          <a:p>
            <a:pPr marL="0" indent="0">
              <a:buNone/>
            </a:pPr>
            <a:r>
              <a:rPr lang="en-US" dirty="0"/>
              <a:t>	</a:t>
            </a:r>
            <a:r>
              <a:rPr lang="en-US" dirty="0" smtClean="0"/>
              <a:t>(for </a:t>
            </a:r>
            <a:r>
              <a:rPr lang="en-US" dirty="0" smtClean="0"/>
              <a:t>instance, without recordings </a:t>
            </a:r>
            <a:r>
              <a:rPr lang="en-US" dirty="0"/>
              <a:t>of children speaking strong </a:t>
            </a:r>
            <a:r>
              <a:rPr lang="en-US" dirty="0" smtClean="0"/>
              <a:t>	Warlpiri </a:t>
            </a:r>
            <a:r>
              <a:rPr lang="en-US" dirty="0"/>
              <a:t>in </a:t>
            </a:r>
            <a:r>
              <a:rPr lang="en-US" dirty="0" smtClean="0"/>
              <a:t>Lajamanu, it would not be know that </a:t>
            </a:r>
            <a:r>
              <a:rPr lang="en-US" dirty="0"/>
              <a:t>they can </a:t>
            </a:r>
            <a:r>
              <a:rPr lang="en-US" dirty="0" smtClean="0"/>
              <a:t>do 	speak strong Warlpiri</a:t>
            </a:r>
            <a:r>
              <a:rPr lang="en-US" dirty="0" smtClean="0"/>
              <a:t>).</a:t>
            </a:r>
          </a:p>
          <a:p>
            <a:pPr marL="0" indent="0">
              <a:buNone/>
            </a:pPr>
            <a:endParaRPr lang="en-US" dirty="0" smtClean="0"/>
          </a:p>
          <a:p>
            <a:r>
              <a:rPr lang="en-US" dirty="0" smtClean="0"/>
              <a:t>With recorded and transcribed material, teachers </a:t>
            </a:r>
            <a:r>
              <a:rPr lang="en-US" dirty="0"/>
              <a:t>can focus on what children actually </a:t>
            </a:r>
            <a:r>
              <a:rPr lang="en-US" dirty="0" smtClean="0"/>
              <a:t>say.</a:t>
            </a:r>
            <a:endParaRPr lang="en-US" dirty="0"/>
          </a:p>
        </p:txBody>
      </p:sp>
    </p:spTree>
    <p:extLst>
      <p:ext uri="{BB962C8B-B14F-4D97-AF65-F5344CB8AC3E}">
        <p14:creationId xmlns:p14="http://schemas.microsoft.com/office/powerpoint/2010/main" val="1068922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2"/>
                </a:solidFill>
              </a:rPr>
              <a:t>Contextualising the practice:</a:t>
            </a:r>
            <a:br>
              <a:rPr lang="en-US" dirty="0">
                <a:solidFill>
                  <a:schemeClr val="accent2"/>
                </a:solidFill>
              </a:rPr>
            </a:br>
            <a:r>
              <a:rPr lang="en-US" dirty="0">
                <a:solidFill>
                  <a:schemeClr val="accent2"/>
                </a:solidFill>
              </a:rPr>
              <a:t>Celebrating the children’s oral language competence</a:t>
            </a:r>
          </a:p>
        </p:txBody>
      </p:sp>
      <p:sp>
        <p:nvSpPr>
          <p:cNvPr id="3" name="Content Placeholder 2"/>
          <p:cNvSpPr>
            <a:spLocks noGrp="1"/>
          </p:cNvSpPr>
          <p:nvPr>
            <p:ph idx="1"/>
          </p:nvPr>
        </p:nvSpPr>
        <p:spPr>
          <a:xfrm>
            <a:off x="279133" y="1600200"/>
            <a:ext cx="8576109" cy="5060482"/>
          </a:xfrm>
        </p:spPr>
        <p:txBody>
          <a:bodyPr>
            <a:normAutofit lnSpcReduction="10000"/>
          </a:bodyPr>
          <a:lstStyle/>
          <a:p>
            <a:pPr marL="0" indent="0">
              <a:buNone/>
            </a:pPr>
            <a:r>
              <a:rPr lang="en-US" dirty="0">
                <a:solidFill>
                  <a:schemeClr val="accent1"/>
                </a:solidFill>
              </a:rPr>
              <a:t>How often do we stop and celebrate that the children are really good at L1 oral language production</a:t>
            </a:r>
            <a:r>
              <a:rPr lang="en-US" dirty="0" smtClean="0">
                <a:solidFill>
                  <a:schemeClr val="accent1"/>
                </a:solidFill>
              </a:rPr>
              <a:t>?</a:t>
            </a:r>
          </a:p>
          <a:p>
            <a:pPr marL="0" lvl="1" indent="0">
              <a:buNone/>
            </a:pPr>
            <a:r>
              <a:rPr lang="en-US" dirty="0" smtClean="0">
                <a:solidFill>
                  <a:schemeClr val="accent1"/>
                </a:solidFill>
              </a:rPr>
              <a:t>The focus on oral skill reinforces </a:t>
            </a:r>
            <a:r>
              <a:rPr lang="en-US" dirty="0">
                <a:solidFill>
                  <a:schemeClr val="accent1"/>
                </a:solidFill>
              </a:rPr>
              <a:t>that </a:t>
            </a:r>
            <a:r>
              <a:rPr lang="en-US" dirty="0" smtClean="0">
                <a:solidFill>
                  <a:schemeClr val="accent1"/>
                </a:solidFill>
              </a:rPr>
              <a:t>it is </a:t>
            </a:r>
            <a:r>
              <a:rPr lang="en-US" dirty="0" smtClean="0">
                <a:solidFill>
                  <a:schemeClr val="accent1"/>
                </a:solidFill>
              </a:rPr>
              <a:t>valued.</a:t>
            </a:r>
            <a:endParaRPr lang="en-US" dirty="0">
              <a:solidFill>
                <a:schemeClr val="accent1"/>
              </a:solidFill>
            </a:endParaRPr>
          </a:p>
          <a:p>
            <a:pPr marL="0" indent="0">
              <a:buNone/>
            </a:pPr>
            <a:endParaRPr lang="en-US" i="1" dirty="0">
              <a:solidFill>
                <a:srgbClr val="0000FF"/>
              </a:solidFill>
            </a:endParaRPr>
          </a:p>
          <a:p>
            <a:r>
              <a:rPr lang="en-US" dirty="0"/>
              <a:t>C</a:t>
            </a:r>
            <a:r>
              <a:rPr lang="en-US" dirty="0" smtClean="0"/>
              <a:t>hildren </a:t>
            </a:r>
            <a:r>
              <a:rPr lang="en-US" dirty="0"/>
              <a:t>were recorded in school </a:t>
            </a:r>
            <a:r>
              <a:rPr lang="en-US" dirty="0" smtClean="0"/>
              <a:t>time.</a:t>
            </a:r>
          </a:p>
          <a:p>
            <a:endParaRPr lang="en-US" sz="1500" dirty="0"/>
          </a:p>
          <a:p>
            <a:r>
              <a:rPr lang="en-US" dirty="0" smtClean="0"/>
              <a:t>They were given </a:t>
            </a:r>
            <a:r>
              <a:rPr lang="en-US" dirty="0"/>
              <a:t>copies of their stories on USB by the </a:t>
            </a:r>
            <a:r>
              <a:rPr lang="en-US" dirty="0" smtClean="0"/>
              <a:t>researcher.</a:t>
            </a:r>
          </a:p>
          <a:p>
            <a:endParaRPr lang="en-US" sz="1500" dirty="0"/>
          </a:p>
          <a:p>
            <a:r>
              <a:rPr lang="en-US" dirty="0"/>
              <a:t>T</a:t>
            </a:r>
            <a:r>
              <a:rPr lang="en-US" dirty="0" smtClean="0"/>
              <a:t>he </a:t>
            </a:r>
            <a:r>
              <a:rPr lang="en-US" dirty="0"/>
              <a:t>process acknowledges and celebrates children’s L1 competence and </a:t>
            </a:r>
            <a:r>
              <a:rPr lang="en-US" dirty="0" smtClean="0"/>
              <a:t>use.</a:t>
            </a:r>
          </a:p>
          <a:p>
            <a:endParaRPr lang="en-US" sz="1500" dirty="0"/>
          </a:p>
          <a:p>
            <a:r>
              <a:rPr lang="en-US" dirty="0"/>
              <a:t>The </a:t>
            </a:r>
            <a:r>
              <a:rPr lang="en-US" dirty="0" smtClean="0"/>
              <a:t>process reinforces the value of Warlpiri and Warlpiri oral language development, by monitoring it as we do (or should do) children’s performance </a:t>
            </a:r>
            <a:r>
              <a:rPr lang="en-US" dirty="0"/>
              <a:t>in </a:t>
            </a:r>
            <a:r>
              <a:rPr lang="en-US" dirty="0" smtClean="0"/>
              <a:t>English.</a:t>
            </a:r>
            <a:endParaRPr lang="en-US" dirty="0">
              <a:solidFill>
                <a:srgbClr val="0000FF"/>
              </a:solidFill>
            </a:endParaRPr>
          </a:p>
        </p:txBody>
      </p:sp>
    </p:spTree>
    <p:extLst>
      <p:ext uri="{BB962C8B-B14F-4D97-AF65-F5344CB8AC3E}">
        <p14:creationId xmlns:p14="http://schemas.microsoft.com/office/powerpoint/2010/main" val="4645803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71282"/>
          </a:xfrm>
        </p:spPr>
        <p:txBody>
          <a:bodyPr>
            <a:normAutofit fontScale="90000"/>
          </a:bodyPr>
          <a:lstStyle/>
          <a:p>
            <a:r>
              <a:rPr lang="en-US" dirty="0">
                <a:solidFill>
                  <a:schemeClr val="accent2"/>
                </a:solidFill>
              </a:rPr>
              <a:t>Contextualising the practice:</a:t>
            </a:r>
            <a:br>
              <a:rPr lang="en-US" dirty="0">
                <a:solidFill>
                  <a:schemeClr val="accent2"/>
                </a:solidFill>
              </a:rPr>
            </a:br>
            <a:r>
              <a:rPr lang="en-US" dirty="0" smtClean="0">
                <a:solidFill>
                  <a:schemeClr val="accent2"/>
                </a:solidFill>
              </a:rPr>
              <a:t>Professional learning </a:t>
            </a:r>
            <a:r>
              <a:rPr lang="en-US" dirty="0">
                <a:solidFill>
                  <a:schemeClr val="accent2"/>
                </a:solidFill>
              </a:rPr>
              <a:t>for teachers about language structure</a:t>
            </a:r>
          </a:p>
        </p:txBody>
      </p:sp>
      <p:sp>
        <p:nvSpPr>
          <p:cNvPr id="3" name="Content Placeholder 2"/>
          <p:cNvSpPr>
            <a:spLocks noGrp="1"/>
          </p:cNvSpPr>
          <p:nvPr>
            <p:ph idx="1"/>
          </p:nvPr>
        </p:nvSpPr>
        <p:spPr>
          <a:xfrm>
            <a:off x="457200" y="2100714"/>
            <a:ext cx="8229600" cy="4525963"/>
          </a:xfrm>
        </p:spPr>
        <p:txBody>
          <a:bodyPr/>
          <a:lstStyle/>
          <a:p>
            <a:r>
              <a:rPr lang="en-US" dirty="0" smtClean="0"/>
              <a:t>Equips teachers with understandings and </a:t>
            </a:r>
            <a:r>
              <a:rPr lang="en-US" dirty="0" smtClean="0"/>
              <a:t>language to </a:t>
            </a:r>
            <a:r>
              <a:rPr lang="en-US" dirty="0" smtClean="0"/>
              <a:t>talk about </a:t>
            </a:r>
            <a:r>
              <a:rPr lang="en-US" dirty="0"/>
              <a:t>L1 language </a:t>
            </a:r>
            <a:r>
              <a:rPr lang="en-US" dirty="0" smtClean="0"/>
              <a:t>structures.</a:t>
            </a:r>
          </a:p>
          <a:p>
            <a:pPr marL="0" indent="0">
              <a:buNone/>
            </a:pPr>
            <a:endParaRPr lang="en-US" dirty="0" smtClean="0"/>
          </a:p>
          <a:p>
            <a:r>
              <a:rPr lang="en-US" dirty="0" smtClean="0"/>
              <a:t>Contributes to the collective learning of the network of education professionals (Disbray </a:t>
            </a:r>
            <a:r>
              <a:rPr lang="en-US" dirty="0" smtClean="0"/>
              <a:t>2014a, 2014b, </a:t>
            </a:r>
            <a:r>
              <a:rPr lang="en-US" dirty="0" smtClean="0"/>
              <a:t>Disbray, </a:t>
            </a:r>
            <a:r>
              <a:rPr lang="en-US" dirty="0" smtClean="0"/>
              <a:t>in press</a:t>
            </a:r>
            <a:r>
              <a:rPr lang="en-US" dirty="0" smtClean="0"/>
              <a:t>, </a:t>
            </a:r>
            <a:r>
              <a:rPr lang="en-US" dirty="0" smtClean="0"/>
              <a:t>Disbray and Martin, </a:t>
            </a:r>
            <a:r>
              <a:rPr lang="en-US" dirty="0" smtClean="0"/>
              <a:t>forthcoming).</a:t>
            </a:r>
            <a:endParaRPr lang="en-US" dirty="0" smtClean="0"/>
          </a:p>
        </p:txBody>
      </p:sp>
    </p:spTree>
    <p:extLst>
      <p:ext uri="{BB962C8B-B14F-4D97-AF65-F5344CB8AC3E}">
        <p14:creationId xmlns:p14="http://schemas.microsoft.com/office/powerpoint/2010/main" val="39921288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Contextualising the practice:</a:t>
            </a:r>
            <a:br>
              <a:rPr lang="en-US" dirty="0">
                <a:solidFill>
                  <a:schemeClr val="accent2"/>
                </a:solidFill>
              </a:rPr>
            </a:br>
            <a:r>
              <a:rPr lang="en-US" dirty="0">
                <a:solidFill>
                  <a:schemeClr val="accent2"/>
                </a:solidFill>
              </a:rPr>
              <a:t>Research – pedagogy </a:t>
            </a:r>
            <a:r>
              <a:rPr lang="en-US" dirty="0" smtClean="0">
                <a:solidFill>
                  <a:schemeClr val="accent2"/>
                </a:solidFill>
              </a:rPr>
              <a:t>collaboration</a:t>
            </a:r>
            <a:endParaRPr lang="en-US" dirty="0">
              <a:solidFill>
                <a:schemeClr val="accent2"/>
              </a:solidFill>
            </a:endParaRPr>
          </a:p>
        </p:txBody>
      </p:sp>
      <p:sp>
        <p:nvSpPr>
          <p:cNvPr id="3" name="Content Placeholder 2"/>
          <p:cNvSpPr>
            <a:spLocks noGrp="1"/>
          </p:cNvSpPr>
          <p:nvPr>
            <p:ph idx="1"/>
          </p:nvPr>
        </p:nvSpPr>
        <p:spPr/>
        <p:txBody>
          <a:bodyPr/>
          <a:lstStyle/>
          <a:p>
            <a:r>
              <a:rPr lang="en-US" dirty="0"/>
              <a:t>L</a:t>
            </a:r>
            <a:r>
              <a:rPr lang="en-US" dirty="0" smtClean="0"/>
              <a:t>anguage </a:t>
            </a:r>
            <a:r>
              <a:rPr lang="en-US" dirty="0"/>
              <a:t>documentation originally for research purposes feeds directly into local pedagogy and school </a:t>
            </a:r>
            <a:r>
              <a:rPr lang="en-US" dirty="0" smtClean="0"/>
              <a:t>learning.</a:t>
            </a:r>
          </a:p>
          <a:p>
            <a:pPr marL="0" indent="0">
              <a:buNone/>
            </a:pPr>
            <a:endParaRPr lang="en-US" dirty="0"/>
          </a:p>
          <a:p>
            <a:r>
              <a:rPr lang="en-US" dirty="0" smtClean="0"/>
              <a:t>Collaboration </a:t>
            </a:r>
            <a:r>
              <a:rPr lang="en-US" dirty="0"/>
              <a:t>of documentation and in-school-time professional development makes it </a:t>
            </a:r>
            <a:r>
              <a:rPr lang="en-US" dirty="0" smtClean="0"/>
              <a:t>possible.</a:t>
            </a:r>
            <a:endParaRPr lang="en-US" dirty="0"/>
          </a:p>
        </p:txBody>
      </p:sp>
    </p:spTree>
    <p:extLst>
      <p:ext uri="{BB962C8B-B14F-4D97-AF65-F5344CB8AC3E}">
        <p14:creationId xmlns:p14="http://schemas.microsoft.com/office/powerpoint/2010/main" val="444403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chemeClr val="accent2"/>
                </a:solidFill>
              </a:rPr>
              <a:t>About the project</a:t>
            </a:r>
            <a:endParaRPr lang="en-AU" dirty="0">
              <a:solidFill>
                <a:schemeClr val="accent2"/>
              </a:solidFill>
            </a:endParaRPr>
          </a:p>
        </p:txBody>
      </p:sp>
      <p:sp>
        <p:nvSpPr>
          <p:cNvPr id="3" name="Content Placeholder 2"/>
          <p:cNvSpPr>
            <a:spLocks noGrp="1"/>
          </p:cNvSpPr>
          <p:nvPr>
            <p:ph idx="1"/>
          </p:nvPr>
        </p:nvSpPr>
        <p:spPr>
          <a:xfrm>
            <a:off x="250257" y="1417638"/>
            <a:ext cx="8436543" cy="4954286"/>
          </a:xfrm>
        </p:spPr>
        <p:txBody>
          <a:bodyPr>
            <a:normAutofit lnSpcReduction="10000"/>
          </a:bodyPr>
          <a:lstStyle/>
          <a:p>
            <a:r>
              <a:rPr lang="en-AU" dirty="0"/>
              <a:t>C</a:t>
            </a:r>
            <a:r>
              <a:rPr lang="en-AU" dirty="0" smtClean="0"/>
              <a:t>ollaboration </a:t>
            </a:r>
            <a:r>
              <a:rPr lang="en-AU" dirty="0"/>
              <a:t>between Warlpiri educators in 4 Central Australian Schools, Carmel </a:t>
            </a:r>
            <a:r>
              <a:rPr lang="en-AU" dirty="0" err="1"/>
              <a:t>O’Shannessy</a:t>
            </a:r>
            <a:r>
              <a:rPr lang="en-AU" dirty="0"/>
              <a:t> and </a:t>
            </a:r>
            <a:r>
              <a:rPr lang="en-AU" dirty="0" smtClean="0"/>
              <a:t>Samantha Disbray.</a:t>
            </a:r>
          </a:p>
          <a:p>
            <a:pPr marL="0" indent="0">
              <a:buNone/>
            </a:pPr>
            <a:endParaRPr lang="en-AU" dirty="0" smtClean="0"/>
          </a:p>
          <a:p>
            <a:r>
              <a:rPr lang="en-AU" dirty="0" smtClean="0"/>
              <a:t>2010 – 2012 Carmel documented Warlpiri children’s language and created audio-visual reports.</a:t>
            </a:r>
          </a:p>
          <a:p>
            <a:pPr marL="0" indent="0">
              <a:buNone/>
            </a:pPr>
            <a:endParaRPr lang="en-AU" dirty="0" smtClean="0"/>
          </a:p>
          <a:p>
            <a:r>
              <a:rPr lang="en-AU" dirty="0" smtClean="0"/>
              <a:t>2012 &amp; 2016 Samantha developed and delivered professional learning sessions for educators in the four Warlpiri schools on oral language teaching and monitoring.</a:t>
            </a:r>
          </a:p>
          <a:p>
            <a:endParaRPr lang="en-AU" dirty="0" smtClean="0"/>
          </a:p>
          <a:p>
            <a:r>
              <a:rPr lang="en-AU" dirty="0" smtClean="0"/>
              <a:t>2016 educators at Yuendumu school commenced a project to systematically teach and monitor oral Warlpiri in its bilingual program.</a:t>
            </a:r>
            <a:endParaRPr lang="en-AU" dirty="0"/>
          </a:p>
        </p:txBody>
      </p:sp>
    </p:spTree>
    <p:extLst>
      <p:ext uri="{BB962C8B-B14F-4D97-AF65-F5344CB8AC3E}">
        <p14:creationId xmlns:p14="http://schemas.microsoft.com/office/powerpoint/2010/main" val="928719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56"/>
            <a:ext cx="8229600" cy="1143000"/>
          </a:xfrm>
        </p:spPr>
        <p:txBody>
          <a:bodyPr>
            <a:normAutofit/>
          </a:bodyPr>
          <a:lstStyle/>
          <a:p>
            <a:r>
              <a:rPr lang="en-US" sz="2800" dirty="0" smtClean="0">
                <a:solidFill>
                  <a:schemeClr val="accent2"/>
                </a:solidFill>
              </a:rPr>
              <a:t>Contextualising the Practice: Enhanced L 1, </a:t>
            </a:r>
            <a:br>
              <a:rPr lang="en-US" sz="2800" dirty="0" smtClean="0">
                <a:solidFill>
                  <a:schemeClr val="accent2"/>
                </a:solidFill>
              </a:rPr>
            </a:br>
            <a:r>
              <a:rPr lang="en-US" sz="2800" dirty="0" smtClean="0">
                <a:solidFill>
                  <a:schemeClr val="accent2"/>
                </a:solidFill>
              </a:rPr>
              <a:t>bi-/multi-lingual literacy development</a:t>
            </a:r>
            <a:endParaRPr lang="en-US" sz="2800" dirty="0">
              <a:solidFill>
                <a:schemeClr val="accent2"/>
              </a:solidFill>
            </a:endParaRPr>
          </a:p>
        </p:txBody>
      </p:sp>
      <p:sp>
        <p:nvSpPr>
          <p:cNvPr id="3" name="Content Placeholder 2"/>
          <p:cNvSpPr>
            <a:spLocks noGrp="1"/>
          </p:cNvSpPr>
          <p:nvPr>
            <p:ph idx="1"/>
          </p:nvPr>
        </p:nvSpPr>
        <p:spPr>
          <a:xfrm>
            <a:off x="202131" y="1254009"/>
            <a:ext cx="8826366" cy="5507739"/>
          </a:xfrm>
        </p:spPr>
        <p:txBody>
          <a:bodyPr>
            <a:normAutofit fontScale="55000" lnSpcReduction="20000"/>
          </a:bodyPr>
          <a:lstStyle/>
          <a:p>
            <a:r>
              <a:rPr lang="en-US" sz="3600" dirty="0"/>
              <a:t>Increased oral L1 practice is vital for all other aspects of languages development</a:t>
            </a:r>
          </a:p>
          <a:p>
            <a:pPr lvl="1"/>
            <a:r>
              <a:rPr lang="en-US" sz="3600" dirty="0"/>
              <a:t>L1 </a:t>
            </a:r>
            <a:r>
              <a:rPr lang="en-US" sz="3600" dirty="0" smtClean="0"/>
              <a:t>literacy, L2 </a:t>
            </a:r>
            <a:r>
              <a:rPr lang="en-US" sz="3600" dirty="0"/>
              <a:t>oracy and </a:t>
            </a:r>
            <a:r>
              <a:rPr lang="en-US" sz="3600" dirty="0" smtClean="0"/>
              <a:t>literacy, subsequent languages.</a:t>
            </a:r>
          </a:p>
          <a:p>
            <a:pPr marL="457200" lvl="1" indent="0">
              <a:buNone/>
            </a:pPr>
            <a:endParaRPr lang="en-US" sz="3600" dirty="0"/>
          </a:p>
          <a:p>
            <a:r>
              <a:rPr lang="en-US" sz="3600" dirty="0" smtClean="0"/>
              <a:t>L</a:t>
            </a:r>
            <a:r>
              <a:rPr lang="en-US" sz="3600" dirty="0" smtClean="0"/>
              <a:t>exical development, vocabulary size and depth have a significant effect on reading and on writing in </a:t>
            </a:r>
            <a:r>
              <a:rPr lang="en-US" sz="3600" dirty="0"/>
              <a:t>first </a:t>
            </a:r>
            <a:r>
              <a:rPr lang="en-US" sz="3600" dirty="0" smtClean="0"/>
              <a:t>language </a:t>
            </a:r>
          </a:p>
          <a:p>
            <a:pPr marL="0" indent="0">
              <a:buNone/>
            </a:pPr>
            <a:r>
              <a:rPr lang="en-US" sz="3600" dirty="0"/>
              <a:t>	</a:t>
            </a:r>
            <a:r>
              <a:rPr lang="en-US" sz="3300" dirty="0" smtClean="0"/>
              <a:t>(August, Carlo, Dressler and Snow, 2005; Verhoeven </a:t>
            </a:r>
            <a:r>
              <a:rPr lang="en-US" sz="3300" dirty="0"/>
              <a:t>&amp; </a:t>
            </a:r>
            <a:r>
              <a:rPr lang="en-US" sz="3300" dirty="0" err="1"/>
              <a:t>Perfetti</a:t>
            </a:r>
            <a:r>
              <a:rPr lang="en-US" sz="3300" dirty="0"/>
              <a:t>, </a:t>
            </a:r>
            <a:r>
              <a:rPr lang="en-US" sz="3300" dirty="0" smtClean="0"/>
              <a:t>2011; Verhoeven</a:t>
            </a:r>
            <a:r>
              <a:rPr lang="en-US" sz="3300" dirty="0"/>
              <a:t>, Van </a:t>
            </a:r>
            <a:r>
              <a:rPr lang="en-US" sz="3300" dirty="0" smtClean="0"/>
              <a:t>	</a:t>
            </a:r>
            <a:r>
              <a:rPr lang="en-US" sz="3300" dirty="0" err="1" smtClean="0"/>
              <a:t>Leeuwe</a:t>
            </a:r>
            <a:r>
              <a:rPr lang="en-US" sz="3300" dirty="0" smtClean="0"/>
              <a:t> and Vermeer </a:t>
            </a:r>
            <a:r>
              <a:rPr lang="en-US" sz="3300" dirty="0"/>
              <a:t>2011</a:t>
            </a:r>
            <a:r>
              <a:rPr lang="en-US" sz="3300" dirty="0" smtClean="0"/>
              <a:t>).</a:t>
            </a:r>
          </a:p>
          <a:p>
            <a:pPr marL="0" indent="0">
              <a:buNone/>
            </a:pPr>
            <a:endParaRPr lang="en-US" sz="3600" dirty="0" smtClean="0"/>
          </a:p>
          <a:p>
            <a:r>
              <a:rPr lang="en-AU" sz="3600" dirty="0" smtClean="0"/>
              <a:t>L1 </a:t>
            </a:r>
            <a:r>
              <a:rPr lang="en-AU" sz="3600" dirty="0"/>
              <a:t>vocabulary and L2 vocabulary </a:t>
            </a:r>
            <a:r>
              <a:rPr lang="en-AU" sz="3600" dirty="0" smtClean="0"/>
              <a:t>can contribute to </a:t>
            </a:r>
            <a:r>
              <a:rPr lang="en-AU" sz="3600" dirty="0"/>
              <a:t>reading comprehension in L2 </a:t>
            </a:r>
            <a:endParaRPr lang="en-AU" sz="3600" dirty="0" smtClean="0"/>
          </a:p>
          <a:p>
            <a:pPr marL="0" indent="0">
              <a:buNone/>
            </a:pPr>
            <a:r>
              <a:rPr lang="en-AU" sz="3600" dirty="0" smtClean="0"/>
              <a:t> 	</a:t>
            </a:r>
            <a:r>
              <a:rPr lang="en-US" sz="3300" dirty="0" smtClean="0"/>
              <a:t>(</a:t>
            </a:r>
            <a:r>
              <a:rPr lang="en-US" sz="3300" dirty="0"/>
              <a:t>Pro</a:t>
            </a:r>
            <a:r>
              <a:rPr lang="en-AU" sz="3300" dirty="0" err="1"/>
              <a:t>ctor</a:t>
            </a:r>
            <a:r>
              <a:rPr lang="en-AU" sz="3300" dirty="0"/>
              <a:t>, Carlo, August, &amp; Snow, 2006; </a:t>
            </a:r>
            <a:r>
              <a:rPr lang="en-AU" sz="3300" dirty="0" smtClean="0"/>
              <a:t>Carlisle</a:t>
            </a:r>
            <a:r>
              <a:rPr lang="en-AU" sz="3300" dirty="0"/>
              <a:t>, </a:t>
            </a:r>
            <a:r>
              <a:rPr lang="en-AU" sz="3300" dirty="0" err="1"/>
              <a:t>Beeman</a:t>
            </a:r>
            <a:r>
              <a:rPr lang="en-AU" sz="3300" dirty="0"/>
              <a:t>, </a:t>
            </a:r>
            <a:r>
              <a:rPr lang="en-AU" sz="3300" dirty="0" smtClean="0"/>
              <a:t>Davis </a:t>
            </a:r>
            <a:r>
              <a:rPr lang="en-AU" sz="3300" dirty="0"/>
              <a:t>&amp; </a:t>
            </a:r>
            <a:r>
              <a:rPr lang="en-AU" sz="3300" dirty="0" err="1" smtClean="0"/>
              <a:t>Spharim</a:t>
            </a:r>
            <a:r>
              <a:rPr lang="en-AU" sz="3300" dirty="0"/>
              <a:t>, </a:t>
            </a:r>
            <a:r>
              <a:rPr lang="en-AU" sz="3300" dirty="0" smtClean="0"/>
              <a:t>1999; </a:t>
            </a:r>
            <a:r>
              <a:rPr lang="en-AU" sz="3300" dirty="0"/>
              <a:t>Droop </a:t>
            </a:r>
            <a:r>
              <a:rPr lang="en-AU" sz="3300" dirty="0" smtClean="0"/>
              <a:t>	and </a:t>
            </a:r>
            <a:r>
              <a:rPr lang="en-AU" sz="3300" dirty="0" err="1"/>
              <a:t>Verhoeven</a:t>
            </a:r>
            <a:r>
              <a:rPr lang="en-AU" sz="3300" dirty="0"/>
              <a:t> 2003; Hammer, Lawrence, and </a:t>
            </a:r>
            <a:r>
              <a:rPr lang="en-AU" sz="3300" dirty="0" err="1" smtClean="0"/>
              <a:t>Miccio</a:t>
            </a:r>
            <a:r>
              <a:rPr lang="en-AU" sz="3300" dirty="0"/>
              <a:t>, 2007</a:t>
            </a:r>
            <a:r>
              <a:rPr lang="en-AU" sz="3300" dirty="0" smtClean="0"/>
              <a:t>),</a:t>
            </a:r>
            <a:r>
              <a:rPr lang="en-AU" sz="3600" dirty="0" smtClean="0"/>
              <a:t> with evidence of 	language competition.</a:t>
            </a:r>
          </a:p>
          <a:p>
            <a:pPr marL="0" indent="0">
              <a:buNone/>
            </a:pPr>
            <a:endParaRPr lang="en-AU" sz="3600" dirty="0" smtClean="0"/>
          </a:p>
          <a:p>
            <a:r>
              <a:rPr lang="en-AU" sz="3600" dirty="0" smtClean="0"/>
              <a:t>‘Central </a:t>
            </a:r>
            <a:r>
              <a:rPr lang="en-AU" sz="3600" dirty="0"/>
              <a:t>processing' framework </a:t>
            </a:r>
            <a:r>
              <a:rPr lang="en-AU" sz="3600" dirty="0" smtClean="0"/>
              <a:t>proposes </a:t>
            </a:r>
            <a:r>
              <a:rPr lang="en-AU" sz="3600" dirty="0"/>
              <a:t>that language operations such as word recognition strategies, intra-textual perceptions, meta-cognitive strategies, prior knowledge and schema formation are </a:t>
            </a:r>
            <a:r>
              <a:rPr lang="en-AU" sz="3600" b="1" dirty="0"/>
              <a:t>transferable across languages </a:t>
            </a:r>
            <a:endParaRPr lang="en-AU" sz="3600" b="1" dirty="0" smtClean="0"/>
          </a:p>
          <a:p>
            <a:pPr marL="0" indent="0">
              <a:buNone/>
            </a:pPr>
            <a:r>
              <a:rPr lang="en-AU" sz="3600" b="1" dirty="0"/>
              <a:t>	</a:t>
            </a:r>
            <a:r>
              <a:rPr lang="en-AU" sz="3300" dirty="0" smtClean="0"/>
              <a:t>(</a:t>
            </a:r>
            <a:r>
              <a:rPr lang="en-AU" sz="3300" dirty="0"/>
              <a:t>Bernhardt &amp; </a:t>
            </a:r>
            <a:r>
              <a:rPr lang="en-AU" sz="3300" dirty="0" err="1"/>
              <a:t>Kamil</a:t>
            </a:r>
            <a:r>
              <a:rPr lang="en-AU" sz="3300" dirty="0"/>
              <a:t>, </a:t>
            </a:r>
            <a:r>
              <a:rPr lang="en-AU" sz="3300" dirty="0" smtClean="0"/>
              <a:t>1995; Bialystok</a:t>
            </a:r>
            <a:r>
              <a:rPr lang="en-AU" sz="3300" dirty="0"/>
              <a:t>, </a:t>
            </a:r>
            <a:r>
              <a:rPr lang="en-AU" sz="3300" dirty="0" err="1"/>
              <a:t>Luk</a:t>
            </a:r>
            <a:r>
              <a:rPr lang="en-AU" sz="3300" dirty="0"/>
              <a:t>, &amp; Kwan, 2005; </a:t>
            </a:r>
            <a:r>
              <a:rPr lang="en-AU" sz="3300" dirty="0" err="1"/>
              <a:t>Durgunoglu</a:t>
            </a:r>
            <a:r>
              <a:rPr lang="en-AU" sz="3300" dirty="0"/>
              <a:t>, 2002; </a:t>
            </a:r>
            <a:r>
              <a:rPr lang="en-AU" sz="3300" dirty="0" err="1"/>
              <a:t>Geva</a:t>
            </a:r>
            <a:r>
              <a:rPr lang="en-AU" sz="3300" dirty="0"/>
              <a:t> &amp; </a:t>
            </a:r>
            <a:r>
              <a:rPr lang="en-AU" sz="3300" dirty="0" smtClean="0"/>
              <a:t>	Siegel</a:t>
            </a:r>
            <a:r>
              <a:rPr lang="en-AU" sz="3300" dirty="0"/>
              <a:t>, </a:t>
            </a:r>
            <a:r>
              <a:rPr lang="en-AU" sz="3300" dirty="0" smtClean="0"/>
              <a:t>2000; McBride-Chang</a:t>
            </a:r>
            <a:r>
              <a:rPr lang="en-AU" sz="3300" dirty="0"/>
              <a:t>, Cheung, Chow, Choi, &amp; Choi, </a:t>
            </a:r>
            <a:r>
              <a:rPr lang="en-AU" sz="3300" dirty="0" smtClean="0"/>
              <a:t>2006</a:t>
            </a:r>
            <a:r>
              <a:rPr lang="en-AU" sz="3300" dirty="0"/>
              <a:t> Quiroz, Snow &amp; </a:t>
            </a:r>
            <a:r>
              <a:rPr lang="en-AU" sz="3300" dirty="0" smtClean="0"/>
              <a:t>Zhao 	(2010</a:t>
            </a:r>
            <a:r>
              <a:rPr lang="en-AU" sz="3300" dirty="0"/>
              <a:t>, pp. </a:t>
            </a:r>
            <a:r>
              <a:rPr lang="en-AU" sz="3300" dirty="0" smtClean="0"/>
              <a:t>381- 382). </a:t>
            </a:r>
            <a:endParaRPr lang="en-AU" sz="3300" dirty="0"/>
          </a:p>
          <a:p>
            <a:endParaRPr lang="en-US" dirty="0" smtClean="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936611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Contextualising the practice:</a:t>
            </a:r>
            <a:br>
              <a:rPr lang="en-US" dirty="0">
                <a:solidFill>
                  <a:schemeClr val="accent2"/>
                </a:solidFill>
              </a:rPr>
            </a:br>
            <a:r>
              <a:rPr lang="en-US" dirty="0">
                <a:solidFill>
                  <a:schemeClr val="accent2"/>
                </a:solidFill>
              </a:rPr>
              <a:t>Transfer process to other contexts</a:t>
            </a:r>
          </a:p>
        </p:txBody>
      </p:sp>
      <p:sp>
        <p:nvSpPr>
          <p:cNvPr id="3" name="Content Placeholder 2"/>
          <p:cNvSpPr>
            <a:spLocks noGrp="1"/>
          </p:cNvSpPr>
          <p:nvPr>
            <p:ph idx="1"/>
          </p:nvPr>
        </p:nvSpPr>
        <p:spPr/>
        <p:txBody>
          <a:bodyPr/>
          <a:lstStyle/>
          <a:p>
            <a:pPr lvl="1">
              <a:buFont typeface="Arial" panose="020B0604020202020204" pitchFamily="34" charset="0"/>
              <a:buChar char="•"/>
            </a:pPr>
            <a:r>
              <a:rPr lang="en-US" dirty="0" smtClean="0"/>
              <a:t>If </a:t>
            </a:r>
            <a:r>
              <a:rPr lang="en-US" dirty="0"/>
              <a:t>a language doesn’t have equivalent </a:t>
            </a:r>
            <a:r>
              <a:rPr lang="en-US" dirty="0" smtClean="0"/>
              <a:t>resources, </a:t>
            </a:r>
            <a:r>
              <a:rPr lang="en-US" dirty="0"/>
              <a:t>l</a:t>
            </a:r>
            <a:r>
              <a:rPr lang="en-US" dirty="0" smtClean="0"/>
              <a:t>anguage analysis possible </a:t>
            </a:r>
            <a:r>
              <a:rPr lang="en-US" dirty="0" smtClean="0"/>
              <a:t>with </a:t>
            </a:r>
            <a:r>
              <a:rPr lang="en-US" dirty="0"/>
              <a:t>only 3 – 5 </a:t>
            </a:r>
            <a:r>
              <a:rPr lang="en-US" dirty="0" smtClean="0"/>
              <a:t>recordings.</a:t>
            </a:r>
          </a:p>
          <a:p>
            <a:pPr marL="457200" lvl="1" indent="0">
              <a:buNone/>
            </a:pPr>
            <a:endParaRPr lang="en-US" dirty="0"/>
          </a:p>
          <a:p>
            <a:pPr lvl="1">
              <a:buFont typeface="Arial" panose="020B0604020202020204" pitchFamily="34" charset="0"/>
              <a:buChar char="•"/>
            </a:pPr>
            <a:r>
              <a:rPr lang="en-US" dirty="0" smtClean="0"/>
              <a:t>Transcription a</a:t>
            </a:r>
            <a:r>
              <a:rPr lang="en-US" dirty="0" smtClean="0"/>
              <a:t>llows attention to what children </a:t>
            </a:r>
            <a:r>
              <a:rPr lang="en-US" dirty="0"/>
              <a:t>are doing with </a:t>
            </a:r>
            <a:r>
              <a:rPr lang="en-US" dirty="0" smtClean="0"/>
              <a:t>language.</a:t>
            </a:r>
          </a:p>
          <a:p>
            <a:pPr marL="457200" lvl="1" indent="0">
              <a:buNone/>
            </a:pPr>
            <a:endParaRPr lang="en-US" dirty="0"/>
          </a:p>
          <a:p>
            <a:pPr lvl="1">
              <a:buFont typeface="Arial" panose="020B0604020202020204" pitchFamily="34" charset="0"/>
              <a:buChar char="•"/>
            </a:pPr>
            <a:r>
              <a:rPr lang="en-US" dirty="0" smtClean="0"/>
              <a:t>L1 </a:t>
            </a:r>
            <a:r>
              <a:rPr lang="en-US" dirty="0"/>
              <a:t>speaker can enlist help from another teacher or a  linguist to transcribe if </a:t>
            </a:r>
            <a:r>
              <a:rPr lang="en-US" dirty="0" smtClean="0"/>
              <a:t>necessary.</a:t>
            </a:r>
          </a:p>
          <a:p>
            <a:pPr marL="457200" lvl="1" indent="0">
              <a:buNone/>
            </a:pPr>
            <a:endParaRPr lang="en-US" dirty="0"/>
          </a:p>
          <a:p>
            <a:pPr lvl="1">
              <a:buFont typeface="Arial" panose="020B0604020202020204" pitchFamily="34" charset="0"/>
              <a:buChar char="•"/>
            </a:pPr>
            <a:r>
              <a:rPr lang="en-US" dirty="0"/>
              <a:t>T</a:t>
            </a:r>
            <a:r>
              <a:rPr lang="en-US" dirty="0" smtClean="0"/>
              <a:t>ranscription </a:t>
            </a:r>
            <a:r>
              <a:rPr lang="en-US" dirty="0"/>
              <a:t>doesn’t need to be in fancy </a:t>
            </a:r>
            <a:r>
              <a:rPr lang="en-US" dirty="0" smtClean="0"/>
              <a:t>software.</a:t>
            </a:r>
            <a:endParaRPr lang="en-US" dirty="0"/>
          </a:p>
          <a:p>
            <a:endParaRPr lang="en-US" dirty="0"/>
          </a:p>
        </p:txBody>
      </p:sp>
    </p:spTree>
    <p:extLst>
      <p:ext uri="{BB962C8B-B14F-4D97-AF65-F5344CB8AC3E}">
        <p14:creationId xmlns:p14="http://schemas.microsoft.com/office/powerpoint/2010/main" val="1168473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Contexts where there is less </a:t>
            </a:r>
            <a:br>
              <a:rPr lang="en-US" dirty="0">
                <a:solidFill>
                  <a:schemeClr val="accent2"/>
                </a:solidFill>
              </a:rPr>
            </a:br>
            <a:r>
              <a:rPr lang="en-US" dirty="0">
                <a:solidFill>
                  <a:schemeClr val="accent2"/>
                </a:solidFill>
              </a:rPr>
              <a:t>traditional language use</a:t>
            </a:r>
          </a:p>
        </p:txBody>
      </p:sp>
      <p:sp>
        <p:nvSpPr>
          <p:cNvPr id="3" name="Content Placeholder 2"/>
          <p:cNvSpPr>
            <a:spLocks noGrp="1"/>
          </p:cNvSpPr>
          <p:nvPr>
            <p:ph idx="1"/>
          </p:nvPr>
        </p:nvSpPr>
        <p:spPr/>
        <p:txBody>
          <a:bodyPr>
            <a:normAutofit fontScale="92500"/>
          </a:bodyPr>
          <a:lstStyle/>
          <a:p>
            <a:r>
              <a:rPr lang="en-US" dirty="0"/>
              <a:t>R</a:t>
            </a:r>
            <a:r>
              <a:rPr lang="en-US" dirty="0" smtClean="0"/>
              <a:t>ecordings children </a:t>
            </a:r>
            <a:r>
              <a:rPr lang="en-US" dirty="0"/>
              <a:t>might show use of some elements of traditional language in children’s contemporary language, e.g. </a:t>
            </a:r>
            <a:r>
              <a:rPr lang="en-US" dirty="0" err="1"/>
              <a:t>Wumpurrarni</a:t>
            </a:r>
            <a:r>
              <a:rPr lang="en-US" dirty="0"/>
              <a:t> </a:t>
            </a:r>
            <a:r>
              <a:rPr lang="en-US" dirty="0" smtClean="0"/>
              <a:t>English.</a:t>
            </a:r>
          </a:p>
          <a:p>
            <a:pPr marL="0" indent="0">
              <a:buNone/>
            </a:pPr>
            <a:endParaRPr lang="en-US" dirty="0"/>
          </a:p>
          <a:p>
            <a:r>
              <a:rPr lang="en-US" dirty="0"/>
              <a:t>L</a:t>
            </a:r>
            <a:r>
              <a:rPr lang="en-US" dirty="0" smtClean="0"/>
              <a:t>ocal </a:t>
            </a:r>
            <a:r>
              <a:rPr lang="en-US" dirty="0"/>
              <a:t>variety is a </a:t>
            </a:r>
            <a:r>
              <a:rPr lang="en-US" dirty="0" err="1" smtClean="0"/>
              <a:t>coolamon</a:t>
            </a:r>
            <a:r>
              <a:rPr lang="en-US" dirty="0" smtClean="0"/>
              <a:t> or vessel for </a:t>
            </a:r>
            <a:r>
              <a:rPr lang="en-US" dirty="0"/>
              <a:t>the traditional </a:t>
            </a:r>
            <a:r>
              <a:rPr lang="en-US" dirty="0" smtClean="0"/>
              <a:t>language</a:t>
            </a:r>
          </a:p>
          <a:p>
            <a:pPr marL="0" indent="0">
              <a:buNone/>
            </a:pPr>
            <a:r>
              <a:rPr lang="en-US" dirty="0"/>
              <a:t> </a:t>
            </a:r>
            <a:r>
              <a:rPr lang="en-US" dirty="0" smtClean="0"/>
              <a:t>   (Morrison </a:t>
            </a:r>
            <a:r>
              <a:rPr lang="en-US" dirty="0"/>
              <a:t>&amp; Disbray, 2008</a:t>
            </a:r>
            <a:r>
              <a:rPr lang="en-US" dirty="0" smtClean="0"/>
              <a:t>).</a:t>
            </a:r>
          </a:p>
          <a:p>
            <a:pPr marL="0" indent="0">
              <a:buNone/>
            </a:pPr>
            <a:endParaRPr lang="en-US" dirty="0" smtClean="0"/>
          </a:p>
          <a:p>
            <a:r>
              <a:rPr lang="en-US" dirty="0" smtClean="0"/>
              <a:t>Further development of a similar collaboration with </a:t>
            </a:r>
            <a:r>
              <a:rPr lang="en-US" dirty="0" err="1" smtClean="0"/>
              <a:t>Warumungu</a:t>
            </a:r>
            <a:r>
              <a:rPr lang="en-US" dirty="0" smtClean="0"/>
              <a:t> educators in Tennant Creek </a:t>
            </a:r>
            <a:r>
              <a:rPr lang="en-US" dirty="0" smtClean="0"/>
              <a:t>drawin</a:t>
            </a:r>
            <a:r>
              <a:rPr lang="en-US" dirty="0" smtClean="0"/>
              <a:t>g on the Aboriginal Child Language Acquisition project (ACLA), </a:t>
            </a:r>
            <a:r>
              <a:rPr lang="en-US" dirty="0" smtClean="0"/>
              <a:t>through </a:t>
            </a:r>
            <a:r>
              <a:rPr lang="en-US" dirty="0" smtClean="0"/>
              <a:t>the </a:t>
            </a:r>
            <a:r>
              <a:rPr lang="en-US" dirty="0" err="1" smtClean="0"/>
              <a:t>Warumungu</a:t>
            </a:r>
            <a:r>
              <a:rPr lang="en-US" dirty="0" smtClean="0"/>
              <a:t> project commenced under </a:t>
            </a:r>
            <a:r>
              <a:rPr lang="en-US" dirty="0" smtClean="0"/>
              <a:t>Centre of Excellence, Dynamics of Languages.</a:t>
            </a:r>
            <a:endParaRPr lang="en-US" dirty="0"/>
          </a:p>
        </p:txBody>
      </p:sp>
    </p:spTree>
    <p:extLst>
      <p:ext uri="{BB962C8B-B14F-4D97-AF65-F5344CB8AC3E}">
        <p14:creationId xmlns:p14="http://schemas.microsoft.com/office/powerpoint/2010/main" val="4004296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385"/>
            <a:ext cx="8229600" cy="1143000"/>
          </a:xfrm>
        </p:spPr>
        <p:txBody>
          <a:bodyPr>
            <a:normAutofit/>
          </a:bodyPr>
          <a:lstStyle/>
          <a:p>
            <a:r>
              <a:rPr lang="en-US" sz="2800" dirty="0">
                <a:solidFill>
                  <a:schemeClr val="accent2"/>
                </a:solidFill>
              </a:rPr>
              <a:t>Contextualising the practice:</a:t>
            </a:r>
            <a:br>
              <a:rPr lang="en-US" sz="2800" dirty="0">
                <a:solidFill>
                  <a:schemeClr val="accent2"/>
                </a:solidFill>
              </a:rPr>
            </a:br>
            <a:r>
              <a:rPr lang="en-US" sz="2800" dirty="0">
                <a:solidFill>
                  <a:schemeClr val="accent2"/>
                </a:solidFill>
              </a:rPr>
              <a:t>F</a:t>
            </a:r>
            <a:r>
              <a:rPr lang="en-US" sz="2800" dirty="0" smtClean="0">
                <a:solidFill>
                  <a:schemeClr val="accent2"/>
                </a:solidFill>
              </a:rPr>
              <a:t>ostering </a:t>
            </a:r>
            <a:r>
              <a:rPr lang="en-US" sz="2800" dirty="0" smtClean="0">
                <a:solidFill>
                  <a:schemeClr val="accent2"/>
                </a:solidFill>
              </a:rPr>
              <a:t>multilingualism</a:t>
            </a:r>
            <a:endParaRPr lang="en-US" sz="2800" dirty="0">
              <a:solidFill>
                <a:schemeClr val="accent2"/>
              </a:solidFill>
            </a:endParaRPr>
          </a:p>
        </p:txBody>
      </p:sp>
      <p:sp>
        <p:nvSpPr>
          <p:cNvPr id="3" name="Content Placeholder 2"/>
          <p:cNvSpPr>
            <a:spLocks noGrp="1"/>
          </p:cNvSpPr>
          <p:nvPr>
            <p:ph idx="1"/>
          </p:nvPr>
        </p:nvSpPr>
        <p:spPr>
          <a:xfrm>
            <a:off x="173255" y="1323791"/>
            <a:ext cx="8778240" cy="5452394"/>
          </a:xfrm>
        </p:spPr>
        <p:txBody>
          <a:bodyPr>
            <a:normAutofit fontScale="55000" lnSpcReduction="20000"/>
          </a:bodyPr>
          <a:lstStyle/>
          <a:p>
            <a:r>
              <a:rPr lang="en-US" sz="3400" dirty="0" smtClean="0"/>
              <a:t>Professional learning process </a:t>
            </a:r>
            <a:r>
              <a:rPr lang="en-US" sz="3400" dirty="0"/>
              <a:t>helps schools to strengthen bilingual or multilingual </a:t>
            </a:r>
            <a:r>
              <a:rPr lang="en-US" sz="3400" dirty="0" smtClean="0"/>
              <a:t>practices – it overcomes the danger </a:t>
            </a:r>
            <a:r>
              <a:rPr lang="en-US" sz="3400" dirty="0"/>
              <a:t>of most school resources being about </a:t>
            </a:r>
            <a:r>
              <a:rPr lang="en-US" sz="3400" dirty="0" smtClean="0"/>
              <a:t>English.</a:t>
            </a:r>
          </a:p>
          <a:p>
            <a:endParaRPr lang="en-US" dirty="0"/>
          </a:p>
          <a:p>
            <a:pPr marL="0" indent="0">
              <a:lnSpc>
                <a:spcPct val="150000"/>
              </a:lnSpc>
              <a:buNone/>
            </a:pPr>
            <a:r>
              <a:rPr lang="en-AU" sz="3300" i="1" dirty="0"/>
              <a:t>we all hear other languages, </a:t>
            </a:r>
            <a:r>
              <a:rPr lang="en-AU" sz="3300" i="1" dirty="0" err="1"/>
              <a:t>Anmatyerre</a:t>
            </a:r>
            <a:r>
              <a:rPr lang="en-AU" sz="3300" i="1" dirty="0"/>
              <a:t>, </a:t>
            </a:r>
            <a:r>
              <a:rPr lang="en-AU" sz="3300" i="1" dirty="0" err="1"/>
              <a:t>Pintupi</a:t>
            </a:r>
            <a:r>
              <a:rPr lang="en-AU" sz="3300" i="1" dirty="0"/>
              <a:t>, </a:t>
            </a:r>
            <a:r>
              <a:rPr lang="en-AU" sz="3300" i="1" dirty="0" err="1"/>
              <a:t>Luritja</a:t>
            </a:r>
            <a:r>
              <a:rPr lang="en-AU" sz="3300" i="1" dirty="0"/>
              <a:t>, Pitjantjatjara, whatever languages are spoken in NT, in other communities, out in the desert. For desert people can understand each other. […] We want to have our own language and our own culture in schools, then young ones can understand and learn lots of languages: </a:t>
            </a:r>
            <a:r>
              <a:rPr lang="en-AU" sz="3300" i="1" dirty="0" err="1"/>
              <a:t>Luritja</a:t>
            </a:r>
            <a:r>
              <a:rPr lang="en-AU" sz="3300" i="1" dirty="0"/>
              <a:t> or English, </a:t>
            </a:r>
            <a:r>
              <a:rPr lang="en-AU" sz="3300" i="1" dirty="0" err="1"/>
              <a:t>Anmatyerre</a:t>
            </a:r>
            <a:r>
              <a:rPr lang="en-AU" sz="3300" i="1" dirty="0"/>
              <a:t>, Arrernte. They can understand one another and all the languages can be stronger.  [...]</a:t>
            </a:r>
          </a:p>
          <a:p>
            <a:pPr marL="0" indent="0">
              <a:lnSpc>
                <a:spcPct val="150000"/>
              </a:lnSpc>
              <a:buNone/>
            </a:pPr>
            <a:r>
              <a:rPr lang="en-AU" sz="3300" i="1" dirty="0"/>
              <a:t>All these language and culture skills come in together. English is a second language for everybody. I see that with my eyes and hear it with my ears. When Aboriginal people are together, and playing AFL (Australian football), they understand each other. Each of those people from different communities, they can understand. Yes, when people come together, children too, for sports weekends, like church or </a:t>
            </a:r>
            <a:r>
              <a:rPr lang="en-AU" sz="3300" i="1" dirty="0" smtClean="0"/>
              <a:t>sorry </a:t>
            </a:r>
            <a:r>
              <a:rPr lang="en-AU" sz="3300" i="1" dirty="0"/>
              <a:t>(mourning and mortuary rites), they are learning, learning other languages</a:t>
            </a:r>
          </a:p>
          <a:p>
            <a:pPr marL="0" indent="0">
              <a:lnSpc>
                <a:spcPct val="150000"/>
              </a:lnSpc>
              <a:buNone/>
            </a:pPr>
            <a:r>
              <a:rPr lang="en-AU" sz="3300" dirty="0"/>
              <a:t>(Baarda &amp; Ross in Devlin, Disbray &amp; Devlin, in press)</a:t>
            </a:r>
            <a:endParaRPr lang="en-AU" sz="3300" dirty="0"/>
          </a:p>
        </p:txBody>
      </p:sp>
    </p:spTree>
    <p:extLst>
      <p:ext uri="{BB962C8B-B14F-4D97-AF65-F5344CB8AC3E}">
        <p14:creationId xmlns:p14="http://schemas.microsoft.com/office/powerpoint/2010/main" val="2530873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Acknowledgements</a:t>
            </a:r>
          </a:p>
        </p:txBody>
      </p:sp>
      <p:sp>
        <p:nvSpPr>
          <p:cNvPr id="3" name="Content Placeholder 2"/>
          <p:cNvSpPr>
            <a:spLocks noGrp="1"/>
          </p:cNvSpPr>
          <p:nvPr>
            <p:ph idx="1"/>
          </p:nvPr>
        </p:nvSpPr>
        <p:spPr>
          <a:xfrm>
            <a:off x="457200" y="1600200"/>
            <a:ext cx="8229600" cy="4781349"/>
          </a:xfrm>
        </p:spPr>
        <p:txBody>
          <a:bodyPr>
            <a:normAutofit fontScale="92500" lnSpcReduction="10000"/>
          </a:bodyPr>
          <a:lstStyle/>
          <a:p>
            <a:pPr marL="0" indent="0">
              <a:spcBef>
                <a:spcPts val="1200"/>
              </a:spcBef>
              <a:buNone/>
            </a:pPr>
            <a:r>
              <a:rPr lang="en-US" dirty="0"/>
              <a:t>Thank you to:</a:t>
            </a:r>
          </a:p>
          <a:p>
            <a:pPr marL="0" indent="0">
              <a:spcBef>
                <a:spcPts val="1200"/>
              </a:spcBef>
              <a:buNone/>
            </a:pPr>
            <a:r>
              <a:rPr lang="en-US" i="1" dirty="0"/>
              <a:t>Warlpiri-</a:t>
            </a:r>
            <a:r>
              <a:rPr lang="en-US" i="1" dirty="0" err="1"/>
              <a:t>patu</a:t>
            </a:r>
            <a:r>
              <a:rPr lang="en-US" i="1" dirty="0"/>
              <a:t>-</a:t>
            </a:r>
            <a:r>
              <a:rPr lang="en-US" i="1" dirty="0" err="1"/>
              <a:t>kurlangu</a:t>
            </a:r>
            <a:r>
              <a:rPr lang="en-US" i="1" dirty="0"/>
              <a:t> Jaru</a:t>
            </a:r>
            <a:r>
              <a:rPr lang="en-US" dirty="0"/>
              <a:t> ‘Warlpiri Triangle’ schools, including community members, teachers, </a:t>
            </a:r>
            <a:r>
              <a:rPr lang="en-US" dirty="0" smtClean="0"/>
              <a:t>children</a:t>
            </a:r>
            <a:endParaRPr lang="en-US" dirty="0"/>
          </a:p>
          <a:p>
            <a:pPr marL="0" indent="0">
              <a:spcBef>
                <a:spcPts val="1200"/>
              </a:spcBef>
              <a:buNone/>
            </a:pPr>
            <a:r>
              <a:rPr lang="en-US" dirty="0" smtClean="0"/>
              <a:t>Northern Territory Department of Education</a:t>
            </a:r>
            <a:endParaRPr lang="en-US" dirty="0"/>
          </a:p>
          <a:p>
            <a:pPr marL="0" indent="0">
              <a:spcBef>
                <a:spcPts val="1200"/>
              </a:spcBef>
              <a:buNone/>
            </a:pPr>
            <a:r>
              <a:rPr lang="en-US" dirty="0" smtClean="0"/>
              <a:t>Warlpiri Education and Training Trust</a:t>
            </a:r>
            <a:endParaRPr lang="en-US" dirty="0"/>
          </a:p>
          <a:p>
            <a:pPr marL="0" indent="0">
              <a:spcBef>
                <a:spcPts val="1200"/>
              </a:spcBef>
              <a:buNone/>
            </a:pPr>
            <a:r>
              <a:rPr lang="en-US" dirty="0" smtClean="0"/>
              <a:t>Northern Institute, Charles Darwin University</a:t>
            </a:r>
          </a:p>
          <a:p>
            <a:pPr marL="0" indent="0">
              <a:spcBef>
                <a:spcPts val="1200"/>
              </a:spcBef>
              <a:buNone/>
            </a:pPr>
            <a:r>
              <a:rPr lang="en-US" dirty="0" smtClean="0"/>
              <a:t>School </a:t>
            </a:r>
            <a:r>
              <a:rPr lang="en-US" dirty="0" smtClean="0"/>
              <a:t>of Languages, Australian National </a:t>
            </a:r>
            <a:r>
              <a:rPr lang="en-US" dirty="0" smtClean="0"/>
              <a:t>University</a:t>
            </a:r>
            <a:endParaRPr lang="en-US" dirty="0"/>
          </a:p>
          <a:p>
            <a:pPr marL="0" indent="0">
              <a:spcBef>
                <a:spcPts val="1200"/>
              </a:spcBef>
              <a:buNone/>
            </a:pPr>
            <a:r>
              <a:rPr lang="en-US" dirty="0"/>
              <a:t>University of Michigan Linguistics Department, Office of the Vice-Provost for Research, College of Literature, Science and the Arts, USA National Science Foundation</a:t>
            </a:r>
            <a:r>
              <a:rPr lang="en-GB" dirty="0"/>
              <a:t> Award </a:t>
            </a:r>
            <a:r>
              <a:rPr lang="en-GB" dirty="0" smtClean="0"/>
              <a:t>1348013</a:t>
            </a:r>
          </a:p>
          <a:p>
            <a:pPr marL="0" indent="0">
              <a:spcBef>
                <a:spcPts val="1200"/>
              </a:spcBef>
              <a:buNone/>
            </a:pPr>
            <a:r>
              <a:rPr lang="en-GB" dirty="0" smtClean="0"/>
              <a:t>Centre of Excellence, Dynamics of Languages</a:t>
            </a:r>
            <a:endParaRPr lang="en-US" dirty="0"/>
          </a:p>
          <a:p>
            <a:pPr marL="0" indent="0">
              <a:spcBef>
                <a:spcPts val="1200"/>
              </a:spcBef>
              <a:buNone/>
            </a:pPr>
            <a:endParaRPr lang="en-US" dirty="0"/>
          </a:p>
        </p:txBody>
      </p:sp>
    </p:spTree>
    <p:extLst>
      <p:ext uri="{BB962C8B-B14F-4D97-AF65-F5344CB8AC3E}">
        <p14:creationId xmlns:p14="http://schemas.microsoft.com/office/powerpoint/2010/main" val="3395387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09"/>
            <a:ext cx="8229600" cy="697514"/>
          </a:xfrm>
        </p:spPr>
        <p:txBody>
          <a:bodyPr/>
          <a:lstStyle/>
          <a:p>
            <a:r>
              <a:rPr lang="en-AU" dirty="0" smtClean="0">
                <a:solidFill>
                  <a:schemeClr val="accent2"/>
                </a:solidFill>
              </a:rPr>
              <a:t>Selected References</a:t>
            </a:r>
            <a:endParaRPr lang="en-AU" dirty="0">
              <a:solidFill>
                <a:schemeClr val="accent2"/>
              </a:solidFill>
            </a:endParaRPr>
          </a:p>
        </p:txBody>
      </p:sp>
      <p:sp>
        <p:nvSpPr>
          <p:cNvPr id="3" name="Content Placeholder 2"/>
          <p:cNvSpPr>
            <a:spLocks noGrp="1"/>
          </p:cNvSpPr>
          <p:nvPr>
            <p:ph idx="1"/>
          </p:nvPr>
        </p:nvSpPr>
        <p:spPr>
          <a:xfrm>
            <a:off x="115503" y="924025"/>
            <a:ext cx="8778240" cy="5342021"/>
          </a:xfrm>
        </p:spPr>
        <p:txBody>
          <a:bodyPr>
            <a:noAutofit/>
          </a:bodyPr>
          <a:lstStyle/>
          <a:p>
            <a:pPr marL="0" indent="0">
              <a:buNone/>
            </a:pPr>
            <a:r>
              <a:rPr lang="en-AU" sz="1400" dirty="0"/>
              <a:t>Carlisle, J. F., </a:t>
            </a:r>
            <a:r>
              <a:rPr lang="en-AU" sz="1400" dirty="0" err="1"/>
              <a:t>Beeman</a:t>
            </a:r>
            <a:r>
              <a:rPr lang="en-AU" sz="1400" dirty="0"/>
              <a:t>, M. M., Davis, L. H., &amp; </a:t>
            </a:r>
            <a:r>
              <a:rPr lang="en-AU" sz="1400" dirty="0" err="1"/>
              <a:t>Spharim</a:t>
            </a:r>
            <a:r>
              <a:rPr lang="en-AU" sz="1400" dirty="0"/>
              <a:t>, G. (1999). Relationship of metalinguistic capabilities and reading achievement for children who are </a:t>
            </a:r>
            <a:r>
              <a:rPr lang="en-AU" sz="1400" dirty="0" err="1"/>
              <a:t>becomming</a:t>
            </a:r>
            <a:r>
              <a:rPr lang="en-AU" sz="1400" dirty="0"/>
              <a:t> bilingual. Applied Psycholinguistics, 20, 459-478.</a:t>
            </a:r>
          </a:p>
          <a:p>
            <a:pPr marL="0" indent="0">
              <a:buNone/>
            </a:pPr>
            <a:r>
              <a:rPr lang="en-AU" sz="1400" dirty="0" smtClean="0"/>
              <a:t>Droop</a:t>
            </a:r>
            <a:r>
              <a:rPr lang="en-AU" sz="1400" dirty="0"/>
              <a:t>, M., &amp; </a:t>
            </a:r>
            <a:r>
              <a:rPr lang="en-AU" sz="1400" dirty="0" err="1"/>
              <a:t>Verhoeven</a:t>
            </a:r>
            <a:r>
              <a:rPr lang="en-AU" sz="1400" dirty="0"/>
              <a:t>, L. (2003). Language proficiency and reading ability in first- and second-language learners. Reading Research Quarterly, 38 (1), 78-103</a:t>
            </a:r>
            <a:r>
              <a:rPr lang="en-AU" sz="1400" dirty="0" smtClean="0"/>
              <a:t>.</a:t>
            </a:r>
            <a:endParaRPr lang="en-AU" sz="1400" dirty="0"/>
          </a:p>
          <a:p>
            <a:pPr marL="0" indent="0">
              <a:buNone/>
            </a:pPr>
            <a:r>
              <a:rPr lang="en-US" sz="1400" dirty="0"/>
              <a:t>Baarda, W., &amp; Ross, </a:t>
            </a:r>
            <a:r>
              <a:rPr lang="en-US" sz="1400" dirty="0" smtClean="0"/>
              <a:t>T. </a:t>
            </a:r>
            <a:r>
              <a:rPr lang="en-US" sz="1400" dirty="0"/>
              <a:t>(in press). Starting out at </a:t>
            </a:r>
            <a:r>
              <a:rPr lang="en-US" sz="1400" dirty="0" err="1"/>
              <a:t>Yuendumu</a:t>
            </a:r>
            <a:r>
              <a:rPr lang="en-US" sz="1400" dirty="0"/>
              <a:t> school — teaching in our own language. In B. Devlin, S. Disbray, &amp; N. Devlin (Eds.), </a:t>
            </a:r>
            <a:r>
              <a:rPr lang="en-US" sz="1400" i="1" dirty="0"/>
              <a:t>History of bilingual education in the Northern Territory: People, programs and policies</a:t>
            </a:r>
            <a:r>
              <a:rPr lang="en-US" sz="1400" dirty="0"/>
              <a:t>. Singapore: Springer Publishing.</a:t>
            </a:r>
            <a:endParaRPr lang="en-AU" sz="1400" dirty="0"/>
          </a:p>
          <a:p>
            <a:pPr marL="0" indent="0">
              <a:buNone/>
            </a:pPr>
            <a:r>
              <a:rPr lang="en-US" sz="1400" dirty="0"/>
              <a:t>Devlin, B., Disbray, S., &amp; Devlin, N. (Eds.). (in press). </a:t>
            </a:r>
            <a:r>
              <a:rPr lang="en-US" sz="1400" i="1" dirty="0"/>
              <a:t>History of bilingual education in the Northern Territory: People, programs and policies</a:t>
            </a:r>
            <a:r>
              <a:rPr lang="en-US" sz="1400" dirty="0"/>
              <a:t>. Singapore: Springer Publishing.</a:t>
            </a:r>
            <a:endParaRPr lang="en-AU" sz="1400" dirty="0"/>
          </a:p>
          <a:p>
            <a:pPr marL="0" indent="0">
              <a:buNone/>
            </a:pPr>
            <a:r>
              <a:rPr lang="en-US" sz="1400" dirty="0"/>
              <a:t>Disbray, S. (2014a). At benchmark? Evaluating the Northern Territory Bilingual Education Program In L. </a:t>
            </a:r>
            <a:r>
              <a:rPr lang="en-US" sz="1400" dirty="0" err="1"/>
              <a:t>Gawne</a:t>
            </a:r>
            <a:r>
              <a:rPr lang="en-US" sz="1400" dirty="0"/>
              <a:t> &amp; J. Vaughan (Eds.), </a:t>
            </a:r>
            <a:r>
              <a:rPr lang="en-US" sz="1400" i="1" dirty="0"/>
              <a:t>Selected Papers from the 44th Conference of the Australian Linguistics Society, 2013</a:t>
            </a:r>
            <a:r>
              <a:rPr lang="en-US" sz="1400" dirty="0"/>
              <a:t>. Melbourne  University of Melbourne </a:t>
            </a:r>
            <a:r>
              <a:rPr lang="en-US" sz="1400" u="sng" dirty="0">
                <a:hlinkClick r:id="rId2"/>
              </a:rPr>
              <a:t>http://hdl.handle.net/11343/40960</a:t>
            </a:r>
            <a:r>
              <a:rPr lang="en-US" sz="1400" dirty="0"/>
              <a:t>.</a:t>
            </a:r>
            <a:endParaRPr lang="en-AU" sz="1400" dirty="0"/>
          </a:p>
          <a:p>
            <a:pPr marL="0" indent="0">
              <a:buNone/>
            </a:pPr>
            <a:r>
              <a:rPr lang="en-US" sz="1400" dirty="0"/>
              <a:t>Disbray, S. (2014b). Evaluating Bilingual Education in Warlpiri Schools. In R. </a:t>
            </a:r>
            <a:r>
              <a:rPr lang="en-US" sz="1400" dirty="0" err="1"/>
              <a:t>Pensalfini</a:t>
            </a:r>
            <a:r>
              <a:rPr lang="en-US" sz="1400" dirty="0"/>
              <a:t>, M. Turpin, &amp; D. Guillemin (Eds.), </a:t>
            </a:r>
            <a:r>
              <a:rPr lang="en-US" sz="1400" i="1" dirty="0"/>
              <a:t>Language Description informed by Theory </a:t>
            </a:r>
            <a:r>
              <a:rPr lang="en-US" sz="1400" dirty="0"/>
              <a:t>(pp. 25-46). Amsterdam, Netherlands: John Benjamins.</a:t>
            </a:r>
            <a:endParaRPr lang="en-AU" sz="1400" dirty="0"/>
          </a:p>
          <a:p>
            <a:pPr marL="0" indent="0">
              <a:buNone/>
            </a:pPr>
            <a:r>
              <a:rPr lang="en-US" sz="1400" dirty="0"/>
              <a:t>Disbray, S., &amp; Martin, B. (forthcoming). Curriculum as Knowledge System: The Warlpiri Theme Cycle. In G. Wigglesworth, J. Simpson, &amp; J. Vaughan (Eds.), </a:t>
            </a:r>
            <a:r>
              <a:rPr lang="en-US" sz="1400" i="1" dirty="0"/>
              <a:t>From Home to School: Language Practices of Indigenous and Minority Children</a:t>
            </a:r>
            <a:r>
              <a:rPr lang="en-US" sz="1400" dirty="0"/>
              <a:t>. Melbourne, Australia: Palgrave Macmillan.</a:t>
            </a:r>
            <a:endParaRPr lang="en-AU" sz="1400" dirty="0"/>
          </a:p>
          <a:p>
            <a:pPr marL="0" indent="0">
              <a:buNone/>
            </a:pPr>
            <a:r>
              <a:rPr lang="en-US" sz="1400" dirty="0"/>
              <a:t>Guenther, J., Disbray, S., Osborne, S., &amp; Batt, M. (2016). </a:t>
            </a:r>
            <a:r>
              <a:rPr lang="en-US" sz="1400" i="1" dirty="0"/>
              <a:t>Language teaching and learning. In Red Dirt Education. A compilation of learnings from the Remote Education Systems project</a:t>
            </a:r>
            <a:r>
              <a:rPr lang="en-US" sz="1400" i="1" dirty="0" smtClean="0"/>
              <a:t>.</a:t>
            </a:r>
            <a:r>
              <a:rPr lang="en-US" sz="1400" dirty="0" smtClean="0"/>
              <a:t> </a:t>
            </a:r>
            <a:r>
              <a:rPr lang="en-US" sz="1400" dirty="0"/>
              <a:t>Alice Springs: </a:t>
            </a:r>
            <a:r>
              <a:rPr lang="en-US" sz="1400" dirty="0" err="1"/>
              <a:t>Ninti</a:t>
            </a:r>
            <a:r>
              <a:rPr lang="en-US" sz="1400" dirty="0"/>
              <a:t> One, CRC-</a:t>
            </a:r>
            <a:r>
              <a:rPr lang="en-US" sz="1400" dirty="0" err="1"/>
              <a:t>REPNinti</a:t>
            </a:r>
            <a:r>
              <a:rPr lang="en-US" sz="1400" dirty="0"/>
              <a:t> One, CRC-REP </a:t>
            </a:r>
            <a:r>
              <a:rPr lang="en-US" sz="1400" u="sng" dirty="0">
                <a:hlinkClick r:id="rId3"/>
              </a:rPr>
              <a:t>http://www.crc-rep.com.au/resource/RedDirtEducation_CompilationLearningsRES_EBook.pdf</a:t>
            </a:r>
            <a:r>
              <a:rPr lang="en-US" sz="1400" dirty="0"/>
              <a:t>.</a:t>
            </a:r>
            <a:endParaRPr lang="en-AU" sz="1400" dirty="0"/>
          </a:p>
          <a:p>
            <a:pPr marL="0" indent="0">
              <a:buNone/>
            </a:pPr>
            <a:r>
              <a:rPr lang="en-US" sz="1400" dirty="0"/>
              <a:t>Hobson, J., Lowe, K., </a:t>
            </a:r>
            <a:r>
              <a:rPr lang="en-US" sz="1400" dirty="0" err="1"/>
              <a:t>Poetsch</a:t>
            </a:r>
            <a:r>
              <a:rPr lang="en-US" sz="1400" dirty="0"/>
              <a:t>, S., &amp; Walsh, M. (Eds.). (2010). </a:t>
            </a:r>
            <a:r>
              <a:rPr lang="en-US" sz="1400" i="1" dirty="0"/>
              <a:t>Re-awakening languages: theory and practice in the revitalisation of Australia’s Indigenous languages</a:t>
            </a:r>
            <a:r>
              <a:rPr lang="en-US" sz="1400" dirty="0"/>
              <a:t>. Sydney: Sydney University Press.</a:t>
            </a:r>
            <a:endParaRPr lang="en-AU" sz="1400" dirty="0"/>
          </a:p>
          <a:p>
            <a:pPr marL="0" indent="0">
              <a:buNone/>
            </a:pPr>
            <a:r>
              <a:rPr lang="en-US" sz="1400" dirty="0" err="1"/>
              <a:t>Hoogenraad</a:t>
            </a:r>
            <a:r>
              <a:rPr lang="en-US" sz="1400" dirty="0"/>
              <a:t>, R. (2001). Critical reflections on the history of bilingual education in Central Australia. In J. Simpson, D. Nash, M. </a:t>
            </a:r>
            <a:r>
              <a:rPr lang="en-US" sz="1400" dirty="0" err="1"/>
              <a:t>Laughren</a:t>
            </a:r>
            <a:r>
              <a:rPr lang="en-US" sz="1400" dirty="0"/>
              <a:t>, P. Austin, &amp; B. </a:t>
            </a:r>
            <a:r>
              <a:rPr lang="en-US" sz="1400" dirty="0" err="1"/>
              <a:t>Alpher</a:t>
            </a:r>
            <a:r>
              <a:rPr lang="en-US" sz="1400" dirty="0"/>
              <a:t> (Eds.), </a:t>
            </a:r>
            <a:r>
              <a:rPr lang="en-US" sz="1400" i="1" dirty="0"/>
              <a:t>Forty years on: Ken Hale and Australian languages</a:t>
            </a:r>
            <a:r>
              <a:rPr lang="en-US" sz="1400" dirty="0"/>
              <a:t> (pp. 123-150). Canberra: Pacific Linguistics</a:t>
            </a:r>
            <a:r>
              <a:rPr lang="en-US" sz="1400" dirty="0" smtClean="0"/>
              <a:t>.</a:t>
            </a:r>
            <a:endParaRPr lang="en-AU" sz="1400" dirty="0"/>
          </a:p>
        </p:txBody>
      </p:sp>
    </p:spTree>
    <p:extLst>
      <p:ext uri="{BB962C8B-B14F-4D97-AF65-F5344CB8AC3E}">
        <p14:creationId xmlns:p14="http://schemas.microsoft.com/office/powerpoint/2010/main" val="36381361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7514"/>
          </a:xfrm>
        </p:spPr>
        <p:txBody>
          <a:bodyPr/>
          <a:lstStyle/>
          <a:p>
            <a:r>
              <a:rPr lang="en-AU" dirty="0" smtClean="0">
                <a:solidFill>
                  <a:schemeClr val="accent2"/>
                </a:solidFill>
              </a:rPr>
              <a:t>Selected References</a:t>
            </a:r>
            <a:endParaRPr lang="en-AU" dirty="0">
              <a:solidFill>
                <a:schemeClr val="accent2"/>
              </a:solidFill>
            </a:endParaRPr>
          </a:p>
        </p:txBody>
      </p:sp>
      <p:sp>
        <p:nvSpPr>
          <p:cNvPr id="3" name="Content Placeholder 2"/>
          <p:cNvSpPr>
            <a:spLocks noGrp="1"/>
          </p:cNvSpPr>
          <p:nvPr>
            <p:ph idx="1"/>
          </p:nvPr>
        </p:nvSpPr>
        <p:spPr>
          <a:xfrm>
            <a:off x="250257" y="1145406"/>
            <a:ext cx="8633861" cy="4980757"/>
          </a:xfrm>
        </p:spPr>
        <p:txBody>
          <a:bodyPr>
            <a:normAutofit fontScale="25000" lnSpcReduction="20000"/>
          </a:bodyPr>
          <a:lstStyle/>
          <a:p>
            <a:pPr marL="0" indent="0">
              <a:buNone/>
            </a:pPr>
            <a:r>
              <a:rPr lang="en-US" sz="5600" dirty="0" smtClean="0"/>
              <a:t>Morrison</a:t>
            </a:r>
            <a:r>
              <a:rPr lang="en-US" sz="5600" dirty="0"/>
              <a:t>, B., &amp; Disbray, S. (2008). </a:t>
            </a:r>
            <a:r>
              <a:rPr lang="en-US" sz="5600" dirty="0" err="1"/>
              <a:t>Warumungu</a:t>
            </a:r>
            <a:r>
              <a:rPr lang="en-US" sz="5600" dirty="0"/>
              <a:t> children and language in Tennant Creek. In R. Amery &amp; J. Nash (Eds.), </a:t>
            </a:r>
            <a:r>
              <a:rPr lang="en-US" sz="5600" i="1" dirty="0" err="1"/>
              <a:t>Warra</a:t>
            </a:r>
            <a:r>
              <a:rPr lang="en-US" sz="5600" i="1" dirty="0"/>
              <a:t> </a:t>
            </a:r>
            <a:r>
              <a:rPr lang="en-US" sz="5600" i="1" dirty="0" err="1"/>
              <a:t>wiltaniappendi</a:t>
            </a:r>
            <a:r>
              <a:rPr lang="en-US" sz="5600" i="1" dirty="0"/>
              <a:t> = Strengthening languages. Proceedings of the Inaugural Indigenous Languages Conference (ILC) 2007</a:t>
            </a:r>
            <a:r>
              <a:rPr lang="en-US" sz="5600" dirty="0"/>
              <a:t> (pp. 107-111). Adelaide, Australia.</a:t>
            </a:r>
            <a:endParaRPr lang="en-AU" sz="5600" dirty="0"/>
          </a:p>
          <a:p>
            <a:pPr marL="0" indent="0">
              <a:buNone/>
            </a:pPr>
            <a:r>
              <a:rPr lang="en-US" sz="5600" dirty="0" err="1"/>
              <a:t>O'Shannessy</a:t>
            </a:r>
            <a:r>
              <a:rPr lang="en-US" sz="5600" dirty="0"/>
              <a:t>, C. (2008). Children's production of their heritage language and a new mixed language. In J. Simpson &amp; G. Wigglesworth (Eds.), </a:t>
            </a:r>
            <a:r>
              <a:rPr lang="en-US" sz="5600" i="1" dirty="0"/>
              <a:t>Children's Language and Multilingualism</a:t>
            </a:r>
            <a:r>
              <a:rPr lang="en-US" sz="5600" dirty="0"/>
              <a:t> (pp. 261-282). London: Continuum.</a:t>
            </a:r>
            <a:endParaRPr lang="en-AU" sz="5600" dirty="0"/>
          </a:p>
          <a:p>
            <a:pPr marL="0" indent="0">
              <a:buNone/>
            </a:pPr>
            <a:r>
              <a:rPr lang="en-US" sz="5600" dirty="0" err="1"/>
              <a:t>O'Shannessy</a:t>
            </a:r>
            <a:r>
              <a:rPr lang="en-US" sz="5600" dirty="0"/>
              <a:t>, C. (2009). Language variation and change in a north Australian indigenous community. In J. Stanford &amp; D. Preston (Eds.), </a:t>
            </a:r>
            <a:r>
              <a:rPr lang="en-US" sz="5600" i="1" dirty="0"/>
              <a:t>Variation in Indigenous Minority Languages</a:t>
            </a:r>
            <a:r>
              <a:rPr lang="en-US" sz="5600" dirty="0"/>
              <a:t> (pp. 419-439 ). Amsterdam/</a:t>
            </a:r>
            <a:r>
              <a:rPr lang="en-US" sz="5600" dirty="0" err="1"/>
              <a:t>Philadephia</a:t>
            </a:r>
            <a:r>
              <a:rPr lang="en-US" sz="5600" dirty="0"/>
              <a:t>: John Benjamins.</a:t>
            </a:r>
            <a:endParaRPr lang="en-AU" sz="5600" dirty="0"/>
          </a:p>
          <a:p>
            <a:pPr marL="0" indent="0">
              <a:buNone/>
            </a:pPr>
            <a:r>
              <a:rPr lang="en-US" sz="5600" dirty="0" err="1"/>
              <a:t>O'Shannessy</a:t>
            </a:r>
            <a:r>
              <a:rPr lang="en-US" sz="5600" dirty="0"/>
              <a:t>, C. (2011a). Competition between word order and case-marking in </a:t>
            </a:r>
            <a:r>
              <a:rPr lang="en-US" sz="5600" dirty="0" err="1"/>
              <a:t>interpretng</a:t>
            </a:r>
            <a:r>
              <a:rPr lang="en-US" sz="5600" dirty="0"/>
              <a:t> grammatical relations: a case study in multilingual acquisition. </a:t>
            </a:r>
            <a:r>
              <a:rPr lang="en-US" sz="5600" i="1" dirty="0"/>
              <a:t>Journal of Child Language, 38</a:t>
            </a:r>
            <a:r>
              <a:rPr lang="en-US" sz="5600" dirty="0"/>
              <a:t>, 763-792 </a:t>
            </a:r>
            <a:endParaRPr lang="en-AU" sz="5600" dirty="0"/>
          </a:p>
          <a:p>
            <a:pPr marL="0" indent="0">
              <a:buNone/>
            </a:pPr>
            <a:r>
              <a:rPr lang="en-US" sz="5600" dirty="0" err="1"/>
              <a:t>O'Shannessy</a:t>
            </a:r>
            <a:r>
              <a:rPr lang="en-US" sz="5600" dirty="0"/>
              <a:t>, C. (2011b). Young children's social meaning-making in a new mixed language. In U. </a:t>
            </a:r>
            <a:r>
              <a:rPr lang="en-US" sz="5600" dirty="0" err="1"/>
              <a:t>Eickelkamp</a:t>
            </a:r>
            <a:r>
              <a:rPr lang="en-US" sz="5600" dirty="0"/>
              <a:t> (Ed.), </a:t>
            </a:r>
            <a:r>
              <a:rPr lang="en-US" sz="5600" i="1" dirty="0"/>
              <a:t>Growing Up in Central Australia - Indigenous Experiences of Childhood, Youth and Transformations</a:t>
            </a:r>
            <a:r>
              <a:rPr lang="en-US" sz="5600" dirty="0"/>
              <a:t> (pp. 131-155 ). New York: </a:t>
            </a:r>
            <a:r>
              <a:rPr lang="en-US" sz="5600" dirty="0" err="1"/>
              <a:t>Berghahn</a:t>
            </a:r>
            <a:r>
              <a:rPr lang="en-US" sz="5600" dirty="0"/>
              <a:t> Book.</a:t>
            </a:r>
            <a:endParaRPr lang="en-AU" sz="5600" dirty="0"/>
          </a:p>
          <a:p>
            <a:pPr marL="0" indent="0">
              <a:buNone/>
            </a:pPr>
            <a:r>
              <a:rPr lang="en-US" sz="5600" dirty="0" err="1"/>
              <a:t>O'Shannessy</a:t>
            </a:r>
            <a:r>
              <a:rPr lang="en-US" sz="5600" dirty="0"/>
              <a:t>, C. (2013). The role of multiple sources in the formation of an innovative auxiliary category in Light Warlpiri, a new Australian mixed language. </a:t>
            </a:r>
            <a:r>
              <a:rPr lang="en-US" sz="5600" i="1" dirty="0"/>
              <a:t>Language, 89</a:t>
            </a:r>
            <a:r>
              <a:rPr lang="en-US" sz="5600" dirty="0"/>
              <a:t>(2), 328-353. </a:t>
            </a:r>
            <a:endParaRPr lang="en-AU" sz="5600" dirty="0"/>
          </a:p>
          <a:p>
            <a:pPr marL="0" indent="0">
              <a:buNone/>
            </a:pPr>
            <a:r>
              <a:rPr lang="en-US" sz="5600" dirty="0" err="1"/>
              <a:t>O'Shannessy</a:t>
            </a:r>
            <a:r>
              <a:rPr lang="en-US" sz="5600" dirty="0"/>
              <a:t>, C. (2015). Multilingual children show language differentiation through indexing communities of practice.</a:t>
            </a:r>
            <a:r>
              <a:rPr lang="en-US" sz="5600" i="1" dirty="0"/>
              <a:t> First Language, 35</a:t>
            </a:r>
            <a:r>
              <a:rPr lang="en-US" sz="5600" dirty="0"/>
              <a:t>, 305-326. </a:t>
            </a:r>
            <a:endParaRPr lang="en-AU" sz="5600" dirty="0"/>
          </a:p>
          <a:p>
            <a:pPr marL="0" indent="0">
              <a:buNone/>
            </a:pPr>
            <a:r>
              <a:rPr lang="en-US" sz="5600" dirty="0" err="1"/>
              <a:t>O'Shannessy</a:t>
            </a:r>
            <a:r>
              <a:rPr lang="en-US" sz="5600" dirty="0"/>
              <a:t>, C., &amp; Meakins, F. (2012). Comprehension of competing argument marking systems in two Australian mixed languages. </a:t>
            </a:r>
            <a:r>
              <a:rPr lang="en-US" sz="5600" i="1" dirty="0"/>
              <a:t>Bilingualism: Language and Cognition, 15</a:t>
            </a:r>
            <a:r>
              <a:rPr lang="en-US" sz="5600" dirty="0"/>
              <a:t>(2), 378-396. </a:t>
            </a:r>
            <a:endParaRPr lang="en-AU" sz="5600" dirty="0"/>
          </a:p>
          <a:p>
            <a:pPr marL="0" indent="0">
              <a:buNone/>
            </a:pPr>
            <a:r>
              <a:rPr lang="en-US" sz="5600" dirty="0"/>
              <a:t>Quiroz, B. G., Snow, C. E., &amp; Zhao, J. (2010). Vocabulary skills of Spanish-English bilinguals: impact of mother-child language interactions and home language and literacy support. </a:t>
            </a:r>
            <a:r>
              <a:rPr lang="en-US" sz="5600" i="1" dirty="0"/>
              <a:t>International Journal of Bilingualism, 14</a:t>
            </a:r>
            <a:r>
              <a:rPr lang="en-US" sz="5600" dirty="0"/>
              <a:t>, 379+. </a:t>
            </a:r>
            <a:endParaRPr lang="en-AU" sz="5600" dirty="0"/>
          </a:p>
          <a:p>
            <a:pPr marL="0" indent="0">
              <a:buNone/>
            </a:pPr>
            <a:r>
              <a:rPr lang="en-US" sz="5600" dirty="0" err="1"/>
              <a:t>Reyhner</a:t>
            </a:r>
            <a:r>
              <a:rPr lang="en-US" sz="5600" dirty="0"/>
              <a:t>, J., &amp; Lockard, L. (Eds.). (2009). </a:t>
            </a:r>
            <a:r>
              <a:rPr lang="en-US" sz="5600" i="1" dirty="0"/>
              <a:t>Indigenous Language Revitalization: Encouragement, Guidance &amp; Lessons Learned</a:t>
            </a:r>
            <a:r>
              <a:rPr lang="en-US" sz="5600" dirty="0"/>
              <a:t>. Flagstaff, AZ: Northern Arizona University.</a:t>
            </a:r>
            <a:endParaRPr lang="en-AU" sz="5600" dirty="0"/>
          </a:p>
          <a:p>
            <a:pPr marL="0" indent="0">
              <a:buNone/>
            </a:pPr>
            <a:endParaRPr lang="en-AU" dirty="0"/>
          </a:p>
        </p:txBody>
      </p:sp>
    </p:spTree>
    <p:extLst>
      <p:ext uri="{BB962C8B-B14F-4D97-AF65-F5344CB8AC3E}">
        <p14:creationId xmlns:p14="http://schemas.microsoft.com/office/powerpoint/2010/main" val="1660722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p:cNvPicPr>
            <a:picLocks noChangeAspect="1"/>
          </p:cNvPicPr>
          <p:nvPr/>
        </p:nvPicPr>
        <p:blipFill>
          <a:blip r:embed="rId3"/>
          <a:srcRect/>
          <a:stretch>
            <a:fillRect/>
          </a:stretch>
        </p:blipFill>
        <p:spPr bwMode="auto">
          <a:xfrm>
            <a:off x="615047" y="0"/>
            <a:ext cx="5149850" cy="6858000"/>
          </a:xfrm>
          <a:prstGeom prst="rect">
            <a:avLst/>
          </a:prstGeom>
          <a:noFill/>
          <a:ln w="9525">
            <a:noFill/>
            <a:miter lim="800000"/>
            <a:headEnd/>
            <a:tailEnd/>
          </a:ln>
        </p:spPr>
      </p:pic>
      <p:sp>
        <p:nvSpPr>
          <p:cNvPr id="4" name="Right Triangle 3"/>
          <p:cNvSpPr/>
          <p:nvPr/>
        </p:nvSpPr>
        <p:spPr bwMode="auto">
          <a:xfrm>
            <a:off x="2034940" y="2723950"/>
            <a:ext cx="990600" cy="2209800"/>
          </a:xfrm>
          <a:prstGeom prst="rtTriangl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3" name="TextBox 2"/>
          <p:cNvSpPr txBox="1"/>
          <p:nvPr/>
        </p:nvSpPr>
        <p:spPr>
          <a:xfrm>
            <a:off x="5496025" y="4291824"/>
            <a:ext cx="3455469" cy="2246769"/>
          </a:xfrm>
          <a:prstGeom prst="rect">
            <a:avLst/>
          </a:prstGeom>
          <a:noFill/>
        </p:spPr>
        <p:txBody>
          <a:bodyPr wrap="square" rtlCol="0">
            <a:spAutoFit/>
          </a:bodyPr>
          <a:lstStyle/>
          <a:p>
            <a:r>
              <a:rPr lang="en-AU" sz="2000" dirty="0" smtClean="0"/>
              <a:t>Bilingual education in the Warlpiri schools </a:t>
            </a:r>
          </a:p>
          <a:p>
            <a:r>
              <a:rPr lang="en-AU" sz="2000" dirty="0" smtClean="0"/>
              <a:t>(cf. Baarda </a:t>
            </a:r>
            <a:r>
              <a:rPr lang="en-AU" sz="2000" dirty="0"/>
              <a:t>&amp; Ross, in press; Devlin, Disbray, &amp; Devlin, in press; Disbray, 2014a, 2014b; Disbray &amp; Martin, forthcoming; </a:t>
            </a:r>
            <a:r>
              <a:rPr lang="en-AU" sz="2000" dirty="0" err="1"/>
              <a:t>Hoogenraad</a:t>
            </a:r>
            <a:r>
              <a:rPr lang="en-AU" sz="2000" dirty="0"/>
              <a:t>, 2001)</a:t>
            </a:r>
            <a:endParaRPr lang="en-AU"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261"/>
            <a:ext cx="8229600" cy="1143000"/>
          </a:xfrm>
        </p:spPr>
        <p:txBody>
          <a:bodyPr>
            <a:normAutofit/>
          </a:bodyPr>
          <a:lstStyle/>
          <a:p>
            <a:r>
              <a:rPr lang="en-US" dirty="0" smtClean="0">
                <a:solidFill>
                  <a:schemeClr val="accent2"/>
                </a:solidFill>
              </a:rPr>
              <a:t>Making a </a:t>
            </a:r>
            <a:r>
              <a:rPr lang="en-US" dirty="0">
                <a:solidFill>
                  <a:schemeClr val="accent2"/>
                </a:solidFill>
              </a:rPr>
              <a:t>place </a:t>
            </a:r>
            <a:r>
              <a:rPr lang="en-US" dirty="0" smtClean="0">
                <a:solidFill>
                  <a:schemeClr val="accent2"/>
                </a:solidFill>
              </a:rPr>
              <a:t>for</a:t>
            </a:r>
            <a:r>
              <a:rPr lang="en-US" dirty="0" smtClean="0">
                <a:solidFill>
                  <a:schemeClr val="accent2"/>
                </a:solidFill>
              </a:rPr>
              <a:t> L1 oral language </a:t>
            </a:r>
            <a:br>
              <a:rPr lang="en-US" dirty="0" smtClean="0">
                <a:solidFill>
                  <a:schemeClr val="accent2"/>
                </a:solidFill>
              </a:rPr>
            </a:br>
            <a:r>
              <a:rPr lang="en-US" dirty="0" smtClean="0">
                <a:solidFill>
                  <a:schemeClr val="accent2"/>
                </a:solidFill>
              </a:rPr>
              <a:t>in school programs</a:t>
            </a:r>
            <a:endParaRPr lang="en-US" dirty="0">
              <a:solidFill>
                <a:schemeClr val="accent2"/>
              </a:solidFill>
            </a:endParaRPr>
          </a:p>
        </p:txBody>
      </p:sp>
      <p:sp>
        <p:nvSpPr>
          <p:cNvPr id="3" name="Content Placeholder 2"/>
          <p:cNvSpPr>
            <a:spLocks noGrp="1"/>
          </p:cNvSpPr>
          <p:nvPr>
            <p:ph idx="1"/>
          </p:nvPr>
        </p:nvSpPr>
        <p:spPr>
          <a:xfrm>
            <a:off x="457200" y="1600199"/>
            <a:ext cx="8229600" cy="5257801"/>
          </a:xfrm>
        </p:spPr>
        <p:txBody>
          <a:bodyPr>
            <a:normAutofit/>
          </a:bodyPr>
          <a:lstStyle/>
          <a:p>
            <a:r>
              <a:rPr lang="en-US" dirty="0"/>
              <a:t>T</a:t>
            </a:r>
            <a:r>
              <a:rPr lang="en-US" dirty="0" smtClean="0"/>
              <a:t>he </a:t>
            </a:r>
            <a:r>
              <a:rPr lang="en-US" dirty="0"/>
              <a:t>focus in schools on L1 language </a:t>
            </a:r>
            <a:r>
              <a:rPr lang="en-US" dirty="0" smtClean="0"/>
              <a:t>is </a:t>
            </a:r>
            <a:r>
              <a:rPr lang="en-US" dirty="0"/>
              <a:t>on literacy outcomes </a:t>
            </a:r>
            <a:r>
              <a:rPr lang="en-US" dirty="0" smtClean="0"/>
              <a:t>rather than </a:t>
            </a:r>
            <a:r>
              <a:rPr lang="en-US" dirty="0" smtClean="0"/>
              <a:t>oracy and language </a:t>
            </a:r>
            <a:r>
              <a:rPr lang="en-US" dirty="0" smtClean="0"/>
              <a:t>competency</a:t>
            </a:r>
          </a:p>
          <a:p>
            <a:pPr marL="0" indent="0">
              <a:buNone/>
            </a:pPr>
            <a:r>
              <a:rPr lang="en-US" dirty="0"/>
              <a:t>	</a:t>
            </a:r>
            <a:r>
              <a:rPr lang="en-US" dirty="0"/>
              <a:t>(Guenther, </a:t>
            </a:r>
            <a:r>
              <a:rPr lang="en-US" dirty="0" smtClean="0"/>
              <a:t>Disbray &amp; Osborne, </a:t>
            </a:r>
            <a:r>
              <a:rPr lang="en-US" dirty="0"/>
              <a:t>2016; McIntosh, </a:t>
            </a:r>
            <a:r>
              <a:rPr lang="en-US" dirty="0" smtClean="0"/>
              <a:t>	O’Hanlon</a:t>
            </a:r>
            <a:r>
              <a:rPr lang="en-US" dirty="0"/>
              <a:t>, &amp; </a:t>
            </a:r>
            <a:r>
              <a:rPr lang="en-US" dirty="0" smtClean="0"/>
              <a:t>	Angelo</a:t>
            </a:r>
            <a:r>
              <a:rPr lang="en-US" dirty="0"/>
              <a:t>, 2012). </a:t>
            </a:r>
            <a:endParaRPr lang="en-US" dirty="0" smtClean="0"/>
          </a:p>
          <a:p>
            <a:pPr marL="0" indent="0">
              <a:buNone/>
            </a:pPr>
            <a:endParaRPr lang="en-US" dirty="0" smtClean="0"/>
          </a:p>
          <a:p>
            <a:r>
              <a:rPr lang="en-US" dirty="0" smtClean="0"/>
              <a:t>Literacy teaching focus on low level, </a:t>
            </a:r>
            <a:r>
              <a:rPr lang="en-US" dirty="0" err="1" smtClean="0"/>
              <a:t>grapho</a:t>
            </a:r>
            <a:r>
              <a:rPr lang="en-US" dirty="0" smtClean="0"/>
              <a:t>-phonics skills.</a:t>
            </a:r>
          </a:p>
          <a:p>
            <a:pPr marL="0" indent="0">
              <a:buNone/>
            </a:pPr>
            <a:endParaRPr lang="en-US" dirty="0" smtClean="0"/>
          </a:p>
          <a:p>
            <a:r>
              <a:rPr lang="en-US" dirty="0" smtClean="0"/>
              <a:t>Little context for literacy in everyday language practice in Warlpiri communities and there is little or no reinforcement in home literacy practices.</a:t>
            </a:r>
          </a:p>
          <a:p>
            <a:endParaRPr lang="en-US" dirty="0">
              <a:solidFill>
                <a:srgbClr val="FF0000"/>
              </a:solidFill>
            </a:endParaRPr>
          </a:p>
        </p:txBody>
      </p:sp>
    </p:spTree>
    <p:extLst>
      <p:ext uri="{BB962C8B-B14F-4D97-AF65-F5344CB8AC3E}">
        <p14:creationId xmlns:p14="http://schemas.microsoft.com/office/powerpoint/2010/main" val="32094284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Making a place for L1 oral language </a:t>
            </a:r>
            <a:br>
              <a:rPr lang="en-US" dirty="0">
                <a:solidFill>
                  <a:schemeClr val="accent2"/>
                </a:solidFill>
              </a:rPr>
            </a:br>
            <a:r>
              <a:rPr lang="en-US" dirty="0">
                <a:solidFill>
                  <a:schemeClr val="accent2"/>
                </a:solidFill>
              </a:rPr>
              <a:t>in school programs</a:t>
            </a:r>
            <a:endParaRPr lang="en-US" dirty="0">
              <a:solidFill>
                <a:schemeClr val="accent2"/>
              </a:solidFill>
            </a:endParaRPr>
          </a:p>
        </p:txBody>
      </p:sp>
      <p:sp>
        <p:nvSpPr>
          <p:cNvPr id="3" name="Content Placeholder 2"/>
          <p:cNvSpPr>
            <a:spLocks noGrp="1"/>
          </p:cNvSpPr>
          <p:nvPr>
            <p:ph idx="1"/>
          </p:nvPr>
        </p:nvSpPr>
        <p:spPr>
          <a:xfrm>
            <a:off x="279133" y="1600199"/>
            <a:ext cx="8537608" cy="5257801"/>
          </a:xfrm>
        </p:spPr>
        <p:txBody>
          <a:bodyPr>
            <a:normAutofit/>
          </a:bodyPr>
          <a:lstStyle/>
          <a:p>
            <a:r>
              <a:rPr lang="en-US" dirty="0" smtClean="0"/>
              <a:t>Revitalisation </a:t>
            </a:r>
            <a:r>
              <a:rPr lang="en-US" dirty="0"/>
              <a:t>programs target language </a:t>
            </a:r>
            <a:r>
              <a:rPr lang="en-US" dirty="0" smtClean="0"/>
              <a:t>learning </a:t>
            </a:r>
            <a:endParaRPr lang="en-US" dirty="0" smtClean="0"/>
          </a:p>
          <a:p>
            <a:pPr marL="0" indent="0">
              <a:buNone/>
            </a:pPr>
            <a:r>
              <a:rPr lang="en-US" dirty="0"/>
              <a:t>	</a:t>
            </a:r>
            <a:r>
              <a:rPr lang="en-US" dirty="0" smtClean="0"/>
              <a:t>(</a:t>
            </a:r>
            <a:r>
              <a:rPr lang="en-AU" dirty="0" smtClean="0"/>
              <a:t>Hobson</a:t>
            </a:r>
            <a:r>
              <a:rPr lang="en-AU" dirty="0"/>
              <a:t>, Lowe, </a:t>
            </a:r>
            <a:r>
              <a:rPr lang="en-AU" dirty="0" err="1"/>
              <a:t>Poetsch</a:t>
            </a:r>
            <a:r>
              <a:rPr lang="en-AU" dirty="0"/>
              <a:t>, &amp; Walsh, 2010; </a:t>
            </a:r>
            <a:r>
              <a:rPr lang="en-AU" dirty="0" err="1"/>
              <a:t>Reyhner</a:t>
            </a:r>
            <a:r>
              <a:rPr lang="en-AU" dirty="0"/>
              <a:t> &amp; Lockard, </a:t>
            </a:r>
            <a:r>
              <a:rPr lang="en-AU" dirty="0" smtClean="0"/>
              <a:t>	2009)</a:t>
            </a:r>
          </a:p>
          <a:p>
            <a:pPr marL="0" indent="0">
              <a:buNone/>
            </a:pPr>
            <a:endParaRPr lang="en-AU" dirty="0" smtClean="0"/>
          </a:p>
          <a:p>
            <a:pPr marL="342900" lvl="1" indent="-342900">
              <a:buFont typeface="Arial"/>
              <a:buChar char="•"/>
            </a:pPr>
            <a:r>
              <a:rPr lang="en-US" dirty="0"/>
              <a:t>I</a:t>
            </a:r>
            <a:r>
              <a:rPr lang="en-US" dirty="0" smtClean="0"/>
              <a:t>n </a:t>
            </a:r>
            <a:r>
              <a:rPr lang="en-US" dirty="0"/>
              <a:t>language maintenance settings, without attention to oral language, language development may </a:t>
            </a:r>
            <a:r>
              <a:rPr lang="en-US" dirty="0" smtClean="0"/>
              <a:t>suffer</a:t>
            </a:r>
          </a:p>
          <a:p>
            <a:pPr marL="0" lvl="1" indent="0">
              <a:buNone/>
            </a:pPr>
            <a:r>
              <a:rPr lang="en-US" dirty="0" smtClean="0"/>
              <a:t>	</a:t>
            </a:r>
            <a:r>
              <a:rPr lang="en-AU" dirty="0" smtClean="0"/>
              <a:t>(cf. Allen, 2007; Campbell &amp; </a:t>
            </a:r>
            <a:r>
              <a:rPr lang="en-AU" dirty="0" err="1" smtClean="0"/>
              <a:t>Muntzel</a:t>
            </a:r>
            <a:r>
              <a:rPr lang="en-AU" dirty="0" smtClean="0"/>
              <a:t>, 1989; </a:t>
            </a:r>
            <a:r>
              <a:rPr lang="en-AU" dirty="0" err="1" smtClean="0"/>
              <a:t>O'Shannessy</a:t>
            </a:r>
            <a:r>
              <a:rPr lang="en-AU" dirty="0" smtClean="0"/>
              <a:t>, 2012). </a:t>
            </a:r>
          </a:p>
          <a:p>
            <a:pPr marL="0" lvl="1" indent="0">
              <a:buNone/>
            </a:pP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3630141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Making a place for L1 oral language </a:t>
            </a:r>
            <a:br>
              <a:rPr lang="en-US" dirty="0">
                <a:solidFill>
                  <a:schemeClr val="accent2"/>
                </a:solidFill>
              </a:rPr>
            </a:br>
            <a:r>
              <a:rPr lang="en-US" dirty="0">
                <a:solidFill>
                  <a:schemeClr val="accent2"/>
                </a:solidFill>
              </a:rPr>
              <a:t>in school programs</a:t>
            </a:r>
            <a:endParaRPr lang="en-US" dirty="0">
              <a:solidFill>
                <a:schemeClr val="accent2"/>
              </a:solidFill>
            </a:endParaRPr>
          </a:p>
        </p:txBody>
      </p:sp>
      <p:sp>
        <p:nvSpPr>
          <p:cNvPr id="3" name="Content Placeholder 2"/>
          <p:cNvSpPr>
            <a:spLocks noGrp="1"/>
          </p:cNvSpPr>
          <p:nvPr>
            <p:ph idx="1"/>
          </p:nvPr>
        </p:nvSpPr>
        <p:spPr>
          <a:xfrm>
            <a:off x="279133" y="1600199"/>
            <a:ext cx="8537608" cy="5257801"/>
          </a:xfrm>
        </p:spPr>
        <p:txBody>
          <a:bodyPr>
            <a:normAutofit/>
          </a:bodyPr>
          <a:lstStyle/>
          <a:p>
            <a:pPr marL="0" lvl="1" indent="0">
              <a:buNone/>
            </a:pPr>
            <a:endParaRPr lang="en-US" dirty="0"/>
          </a:p>
          <a:p>
            <a:pPr marL="0" indent="0">
              <a:buNone/>
            </a:pPr>
            <a:r>
              <a:rPr lang="en-US" dirty="0" smtClean="0"/>
              <a:t>   </a:t>
            </a:r>
            <a:r>
              <a:rPr lang="en-US" dirty="0" smtClean="0">
                <a:solidFill>
                  <a:schemeClr val="accent1"/>
                </a:solidFill>
              </a:rPr>
              <a:t>Is </a:t>
            </a:r>
            <a:r>
              <a:rPr lang="en-US" dirty="0">
                <a:solidFill>
                  <a:schemeClr val="accent1"/>
                </a:solidFill>
              </a:rPr>
              <a:t>L1 oral language competence and performance assumed? </a:t>
            </a:r>
            <a:endParaRPr lang="en-US" dirty="0" smtClean="0">
              <a:solidFill>
                <a:schemeClr val="accent1"/>
              </a:solidFill>
            </a:endParaRPr>
          </a:p>
          <a:p>
            <a:pPr marL="0" indent="0">
              <a:buNone/>
            </a:pPr>
            <a:endParaRPr lang="en-US" dirty="0" smtClean="0"/>
          </a:p>
          <a:p>
            <a:r>
              <a:rPr lang="en-US" dirty="0"/>
              <a:t>T</a:t>
            </a:r>
            <a:r>
              <a:rPr lang="en-US" dirty="0" smtClean="0"/>
              <a:t>eaching </a:t>
            </a:r>
            <a:r>
              <a:rPr lang="en-US" dirty="0"/>
              <a:t>oral language in an L1 context might be intimidating</a:t>
            </a:r>
          </a:p>
          <a:p>
            <a:pPr lvl="1"/>
            <a:r>
              <a:rPr lang="en-US" dirty="0"/>
              <a:t>preparation is time-consuming</a:t>
            </a:r>
          </a:p>
          <a:p>
            <a:pPr lvl="1"/>
            <a:r>
              <a:rPr lang="en-US" dirty="0"/>
              <a:t>models of best practice for L1 context are </a:t>
            </a:r>
            <a:r>
              <a:rPr lang="en-US" dirty="0" smtClean="0"/>
              <a:t>scarce.</a:t>
            </a:r>
            <a:endParaRPr lang="en-US" dirty="0" smtClean="0"/>
          </a:p>
          <a:p>
            <a:pPr marL="4572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7128398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Process: Step 1: data collection</a:t>
            </a:r>
          </a:p>
        </p:txBody>
      </p:sp>
      <p:sp>
        <p:nvSpPr>
          <p:cNvPr id="3" name="Content Placeholder 2"/>
          <p:cNvSpPr>
            <a:spLocks noGrp="1"/>
          </p:cNvSpPr>
          <p:nvPr>
            <p:ph idx="1"/>
          </p:nvPr>
        </p:nvSpPr>
        <p:spPr>
          <a:xfrm>
            <a:off x="446021" y="1429670"/>
            <a:ext cx="8229600" cy="4525963"/>
          </a:xfrm>
        </p:spPr>
        <p:txBody>
          <a:bodyPr>
            <a:normAutofit/>
          </a:bodyPr>
          <a:lstStyle/>
          <a:p>
            <a:r>
              <a:rPr lang="en-US" dirty="0" smtClean="0"/>
              <a:t>Carmel </a:t>
            </a:r>
            <a:r>
              <a:rPr lang="en-US" dirty="0" err="1" smtClean="0"/>
              <a:t>O’Shannessy</a:t>
            </a:r>
            <a:r>
              <a:rPr lang="en-US" dirty="0" smtClean="0"/>
              <a:t> </a:t>
            </a:r>
            <a:r>
              <a:rPr lang="en-US" dirty="0"/>
              <a:t>recorded </a:t>
            </a:r>
            <a:r>
              <a:rPr lang="en-US" dirty="0" smtClean="0"/>
              <a:t>children aged 6-10 years </a:t>
            </a:r>
            <a:r>
              <a:rPr lang="en-US" dirty="0"/>
              <a:t>telling stories based on picture stimuli</a:t>
            </a:r>
          </a:p>
          <a:p>
            <a:pPr marL="457200" lvl="1" indent="0">
              <a:buNone/>
            </a:pPr>
            <a:r>
              <a:rPr lang="en-US" dirty="0"/>
              <a:t>S</a:t>
            </a:r>
            <a:r>
              <a:rPr lang="en-US" dirty="0" smtClean="0"/>
              <a:t>timuli were designed </a:t>
            </a:r>
            <a:r>
              <a:rPr lang="en-US" dirty="0"/>
              <a:t>to </a:t>
            </a:r>
          </a:p>
          <a:p>
            <a:pPr lvl="1"/>
            <a:r>
              <a:rPr lang="en-US" dirty="0"/>
              <a:t>elicit overt transitive subjects</a:t>
            </a:r>
          </a:p>
          <a:p>
            <a:pPr lvl="1"/>
            <a:r>
              <a:rPr lang="en-US" dirty="0"/>
              <a:t>collect data on use of word order and ergative case marking</a:t>
            </a:r>
          </a:p>
          <a:p>
            <a:pPr marL="457200" lvl="1" indent="0">
              <a:buNone/>
            </a:pPr>
            <a:endParaRPr lang="en-US" dirty="0"/>
          </a:p>
          <a:p>
            <a:pPr marL="457200" lvl="1" indent="0">
              <a:buNone/>
            </a:pPr>
            <a:r>
              <a:rPr lang="en-US" dirty="0" smtClean="0"/>
              <a:t>3 </a:t>
            </a:r>
            <a:r>
              <a:rPr lang="en-US" dirty="0"/>
              <a:t>stories used in this part of the project</a:t>
            </a:r>
          </a:p>
          <a:p>
            <a:r>
              <a:rPr lang="en-US" dirty="0" smtClean="0"/>
              <a:t>Carmel transcribed </a:t>
            </a:r>
            <a:r>
              <a:rPr lang="en-US" dirty="0"/>
              <a:t>the </a:t>
            </a:r>
            <a:r>
              <a:rPr lang="en-US" dirty="0" smtClean="0"/>
              <a:t>recordings, with </a:t>
            </a:r>
            <a:r>
              <a:rPr lang="en-US" dirty="0"/>
              <a:t>help from Warlpiri speakers as needed</a:t>
            </a:r>
          </a:p>
          <a:p>
            <a:endParaRPr lang="en-US" dirty="0"/>
          </a:p>
        </p:txBody>
      </p:sp>
      <p:sp>
        <p:nvSpPr>
          <p:cNvPr id="4" name="TextBox 3"/>
          <p:cNvSpPr txBox="1"/>
          <p:nvPr/>
        </p:nvSpPr>
        <p:spPr>
          <a:xfrm>
            <a:off x="4560821" y="5981082"/>
            <a:ext cx="4346638" cy="369332"/>
          </a:xfrm>
          <a:prstGeom prst="rect">
            <a:avLst/>
          </a:prstGeom>
          <a:noFill/>
        </p:spPr>
        <p:txBody>
          <a:bodyPr wrap="none" rtlCol="0">
            <a:spAutoFit/>
          </a:bodyPr>
          <a:lstStyle/>
          <a:p>
            <a:r>
              <a:rPr lang="en-US" dirty="0"/>
              <a:t>(</a:t>
            </a:r>
            <a:r>
              <a:rPr lang="en-US" dirty="0" err="1"/>
              <a:t>O’Shannessy</a:t>
            </a:r>
            <a:r>
              <a:rPr lang="en-US" dirty="0"/>
              <a:t> 2008, 2009, 2011, 2012, 2013)</a:t>
            </a:r>
          </a:p>
        </p:txBody>
      </p:sp>
    </p:spTree>
    <p:extLst>
      <p:ext uri="{BB962C8B-B14F-4D97-AF65-F5344CB8AC3E}">
        <p14:creationId xmlns:p14="http://schemas.microsoft.com/office/powerpoint/2010/main" val="1650369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rlpMonStory11Titles20secs.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9100" y="381000"/>
            <a:ext cx="8305800" cy="6096000"/>
          </a:xfrm>
          <a:prstGeom prst="rect">
            <a:avLst/>
          </a:prstGeom>
        </p:spPr>
      </p:pic>
    </p:spTree>
    <p:extLst>
      <p:ext uri="{BB962C8B-B14F-4D97-AF65-F5344CB8AC3E}">
        <p14:creationId xmlns:p14="http://schemas.microsoft.com/office/powerpoint/2010/main" val="3618094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Process: Step 2: Interpret data</a:t>
            </a:r>
          </a:p>
        </p:txBody>
      </p:sp>
      <p:sp>
        <p:nvSpPr>
          <p:cNvPr id="3" name="Content Placeholder 2"/>
          <p:cNvSpPr>
            <a:spLocks noGrp="1"/>
          </p:cNvSpPr>
          <p:nvPr>
            <p:ph idx="1"/>
          </p:nvPr>
        </p:nvSpPr>
        <p:spPr>
          <a:xfrm>
            <a:off x="182879" y="1621857"/>
            <a:ext cx="8503921" cy="1422133"/>
          </a:xfrm>
        </p:spPr>
        <p:txBody>
          <a:bodyPr>
            <a:normAutofit/>
          </a:bodyPr>
          <a:lstStyle/>
          <a:p>
            <a:r>
              <a:rPr lang="en-US" dirty="0"/>
              <a:t>R</a:t>
            </a:r>
            <a:r>
              <a:rPr lang="en-US" dirty="0" smtClean="0"/>
              <a:t>esearcher </a:t>
            </a:r>
            <a:r>
              <a:rPr lang="en-US" dirty="0"/>
              <a:t>agreed to write a report on children’s language for NT DET, in return for recording children in school time</a:t>
            </a:r>
          </a:p>
          <a:p>
            <a:pPr marL="0" indent="0">
              <a:buNone/>
            </a:pPr>
            <a:r>
              <a:rPr lang="en-US" dirty="0" smtClean="0">
                <a:solidFill>
                  <a:srgbClr val="0000FF"/>
                </a:solidFill>
              </a:rPr>
              <a:t>	</a:t>
            </a:r>
            <a:r>
              <a:rPr lang="en-US" dirty="0" smtClean="0">
                <a:solidFill>
                  <a:schemeClr val="accent1"/>
                </a:solidFill>
              </a:rPr>
              <a:t>But </a:t>
            </a:r>
            <a:r>
              <a:rPr lang="en-US" dirty="0">
                <a:solidFill>
                  <a:schemeClr val="accent1"/>
                </a:solidFill>
              </a:rPr>
              <a:t>... who would read a written report? no-one</a:t>
            </a:r>
            <a:r>
              <a:rPr lang="en-US" dirty="0" smtClean="0">
                <a:solidFill>
                  <a:schemeClr val="accent1"/>
                </a:solidFill>
              </a:rPr>
              <a:t>!</a:t>
            </a:r>
          </a:p>
          <a:p>
            <a:pPr marL="0" indent="0">
              <a:buNone/>
            </a:pPr>
            <a:endParaRPr lang="en-US" dirty="0" smtClean="0"/>
          </a:p>
          <a:p>
            <a:pPr marL="0" indent="0">
              <a:buNone/>
            </a:pPr>
            <a:endParaRPr lang="en-US" dirty="0"/>
          </a:p>
          <a:p>
            <a:pPr marL="0" indent="0">
              <a:buNone/>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84" y="3802093"/>
            <a:ext cx="5394860" cy="3655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82879" y="3802093"/>
            <a:ext cx="3811605" cy="2400657"/>
          </a:xfrm>
          <a:prstGeom prst="rect">
            <a:avLst/>
          </a:prstGeom>
        </p:spPr>
        <p:txBody>
          <a:bodyPr wrap="square">
            <a:spAutoFit/>
          </a:bodyPr>
          <a:lstStyle/>
          <a:p>
            <a:pPr marL="342900" indent="-342900">
              <a:buFont typeface="Arial" panose="020B0604020202020204" pitchFamily="34" charset="0"/>
              <a:buChar char="•"/>
            </a:pPr>
            <a:r>
              <a:rPr lang="en-US" sz="2400" dirty="0" smtClean="0"/>
              <a:t>so </a:t>
            </a:r>
            <a:r>
              <a:rPr lang="en-US" sz="2400" dirty="0"/>
              <a:t>... </a:t>
            </a:r>
            <a:r>
              <a:rPr lang="en-US" sz="2400" dirty="0" smtClean="0"/>
              <a:t>audiovisual </a:t>
            </a:r>
            <a:r>
              <a:rPr lang="en-US" sz="2400" dirty="0"/>
              <a:t>report for the Warlpiri teachers – aimed at teachers with no linguistics training</a:t>
            </a:r>
          </a:p>
          <a:p>
            <a:endParaRPr lang="en-US" dirty="0"/>
          </a:p>
          <a:p>
            <a:r>
              <a:rPr lang="en-US" dirty="0" smtClean="0">
                <a:hlinkClick r:id="rId3"/>
              </a:rPr>
              <a:t>https</a:t>
            </a:r>
            <a:r>
              <a:rPr lang="en-US" dirty="0">
                <a:hlinkClick r:id="rId3"/>
              </a:rPr>
              <a:t>://www.youtube.com/watch?v=9RQi1xrg8lw</a:t>
            </a:r>
            <a:endParaRPr lang="en-US" dirty="0"/>
          </a:p>
        </p:txBody>
      </p:sp>
      <p:sp>
        <p:nvSpPr>
          <p:cNvPr id="8" name="Rectangle 7"/>
          <p:cNvSpPr/>
          <p:nvPr/>
        </p:nvSpPr>
        <p:spPr>
          <a:xfrm>
            <a:off x="4119613" y="6651057"/>
            <a:ext cx="4947385" cy="80630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67417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2107</TotalTime>
  <Words>2511</Words>
  <Application>Microsoft Office PowerPoint</Application>
  <PresentationFormat>On-screen Show (4:3)</PresentationFormat>
  <Paragraphs>220</Paragraphs>
  <Slides>26</Slides>
  <Notes>2</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Planning and teaching oral language in Warlpiri school programs</vt:lpstr>
      <vt:lpstr>About the project</vt:lpstr>
      <vt:lpstr>PowerPoint Presentation</vt:lpstr>
      <vt:lpstr>Making a place for L1 oral language  in school programs</vt:lpstr>
      <vt:lpstr>Making a place for L1 oral language  in school programs</vt:lpstr>
      <vt:lpstr>Making a place for L1 oral language  in school programs</vt:lpstr>
      <vt:lpstr>Process: Step 1: data collection</vt:lpstr>
      <vt:lpstr>PowerPoint Presentation</vt:lpstr>
      <vt:lpstr>Process: Step 2: Interpret data</vt:lpstr>
      <vt:lpstr>Process: Step 3:  Teacher professional development</vt:lpstr>
      <vt:lpstr>Process: Step 3a:  Prepare for teacher analysis of children’s oral texts</vt:lpstr>
      <vt:lpstr>Process: Step 3b: Teacher analysis of children’s oral texts</vt:lpstr>
      <vt:lpstr>PowerPoint Presentation</vt:lpstr>
      <vt:lpstr>Process: Step 4: Teachers identify teaching &amp; learning strategies</vt:lpstr>
      <vt:lpstr>Process: Step 5 Planning, teaching and monitoring oral language</vt:lpstr>
      <vt:lpstr>Contextualising the practice: Understanding children’s language repertoires</vt:lpstr>
      <vt:lpstr>Contextualising the practice: Celebrating the children’s oral language competence</vt:lpstr>
      <vt:lpstr>Contextualising the practice: Professional learning for teachers about language structure</vt:lpstr>
      <vt:lpstr>Contextualising the practice: Research – pedagogy collaboration</vt:lpstr>
      <vt:lpstr>Contextualising the Practice: Enhanced L 1,  bi-/multi-lingual literacy development</vt:lpstr>
      <vt:lpstr>Contextualising the practice: Transfer process to other contexts</vt:lpstr>
      <vt:lpstr>Contexts where there is less  traditional language use</vt:lpstr>
      <vt:lpstr>Contextualising the practice: Fostering multilingualism</vt:lpstr>
      <vt:lpstr>Acknowledgements</vt:lpstr>
      <vt:lpstr>Selected References</vt:lpstr>
      <vt:lpstr>Selected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carmelos</dc:creator>
  <cp:lastModifiedBy>CDU</cp:lastModifiedBy>
  <cp:revision>139</cp:revision>
  <dcterms:created xsi:type="dcterms:W3CDTF">2016-06-12T10:20:19Z</dcterms:created>
  <dcterms:modified xsi:type="dcterms:W3CDTF">2016-10-26T21:06:19Z</dcterms:modified>
</cp:coreProperties>
</file>